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3"/>
  </p:notesMasterIdLst>
  <p:sldIdLst>
    <p:sldId id="256" r:id="rId2"/>
    <p:sldId id="402" r:id="rId3"/>
    <p:sldId id="257" r:id="rId4"/>
    <p:sldId id="258" r:id="rId5"/>
    <p:sldId id="259" r:id="rId6"/>
    <p:sldId id="262" r:id="rId7"/>
    <p:sldId id="260" r:id="rId8"/>
    <p:sldId id="261" r:id="rId9"/>
    <p:sldId id="263" r:id="rId10"/>
    <p:sldId id="266" r:id="rId11"/>
    <p:sldId id="269" r:id="rId12"/>
    <p:sldId id="276" r:id="rId13"/>
    <p:sldId id="274" r:id="rId14"/>
    <p:sldId id="275" r:id="rId15"/>
    <p:sldId id="264" r:id="rId16"/>
    <p:sldId id="271" r:id="rId17"/>
    <p:sldId id="277" r:id="rId18"/>
    <p:sldId id="278" r:id="rId19"/>
    <p:sldId id="359" r:id="rId20"/>
    <p:sldId id="273" r:id="rId21"/>
    <p:sldId id="279" r:id="rId22"/>
    <p:sldId id="280" r:id="rId23"/>
    <p:sldId id="285" r:id="rId24"/>
    <p:sldId id="286" r:id="rId25"/>
    <p:sldId id="281" r:id="rId26"/>
    <p:sldId id="282" r:id="rId27"/>
    <p:sldId id="283" r:id="rId28"/>
    <p:sldId id="288" r:id="rId29"/>
    <p:sldId id="362" r:id="rId30"/>
    <p:sldId id="363" r:id="rId31"/>
    <p:sldId id="364" r:id="rId32"/>
    <p:sldId id="365" r:id="rId33"/>
    <p:sldId id="289" r:id="rId34"/>
    <p:sldId id="290" r:id="rId35"/>
    <p:sldId id="292" r:id="rId36"/>
    <p:sldId id="360" r:id="rId37"/>
    <p:sldId id="366" r:id="rId38"/>
    <p:sldId id="298" r:id="rId39"/>
    <p:sldId id="300" r:id="rId40"/>
    <p:sldId id="299" r:id="rId41"/>
    <p:sldId id="367" r:id="rId42"/>
    <p:sldId id="355" r:id="rId43"/>
    <p:sldId id="369" r:id="rId44"/>
    <p:sldId id="370" r:id="rId45"/>
    <p:sldId id="371" r:id="rId46"/>
    <p:sldId id="372" r:id="rId47"/>
    <p:sldId id="373" r:id="rId48"/>
    <p:sldId id="313" r:id="rId49"/>
    <p:sldId id="311" r:id="rId50"/>
    <p:sldId id="356" r:id="rId51"/>
    <p:sldId id="358" r:id="rId52"/>
    <p:sldId id="317" r:id="rId53"/>
    <p:sldId id="374" r:id="rId54"/>
    <p:sldId id="318" r:id="rId55"/>
    <p:sldId id="319" r:id="rId56"/>
    <p:sldId id="320" r:id="rId57"/>
    <p:sldId id="375" r:id="rId58"/>
    <p:sldId id="376" r:id="rId59"/>
    <p:sldId id="377" r:id="rId60"/>
    <p:sldId id="378" r:id="rId61"/>
    <p:sldId id="404" r:id="rId62"/>
    <p:sldId id="379" r:id="rId63"/>
    <p:sldId id="380" r:id="rId64"/>
    <p:sldId id="381" r:id="rId65"/>
    <p:sldId id="382" r:id="rId66"/>
    <p:sldId id="332" r:id="rId67"/>
    <p:sldId id="333" r:id="rId68"/>
    <p:sldId id="334" r:id="rId69"/>
    <p:sldId id="335" r:id="rId70"/>
    <p:sldId id="336" r:id="rId71"/>
    <p:sldId id="337" r:id="rId72"/>
    <p:sldId id="383" r:id="rId73"/>
    <p:sldId id="387" r:id="rId74"/>
    <p:sldId id="393" r:id="rId75"/>
    <p:sldId id="388" r:id="rId76"/>
    <p:sldId id="389" r:id="rId77"/>
    <p:sldId id="390" r:id="rId78"/>
    <p:sldId id="391" r:id="rId79"/>
    <p:sldId id="392" r:id="rId80"/>
    <p:sldId id="396" r:id="rId81"/>
    <p:sldId id="397" r:id="rId82"/>
    <p:sldId id="398" r:id="rId83"/>
    <p:sldId id="399" r:id="rId84"/>
    <p:sldId id="400" r:id="rId85"/>
    <p:sldId id="401" r:id="rId86"/>
    <p:sldId id="405" r:id="rId87"/>
    <p:sldId id="345" r:id="rId88"/>
    <p:sldId id="350" r:id="rId89"/>
    <p:sldId id="346" r:id="rId90"/>
    <p:sldId id="347" r:id="rId91"/>
    <p:sldId id="349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5955066-E600-274C-A259-FE17EC1C4683}">
          <p14:sldIdLst>
            <p14:sldId id="256"/>
            <p14:sldId id="402"/>
            <p14:sldId id="257"/>
          </p14:sldIdLst>
        </p14:section>
        <p14:section name="Section 1 Intro" id="{4E27E81F-4CB2-5A44-90AC-2F221A23E5BE}">
          <p14:sldIdLst>
            <p14:sldId id="258"/>
            <p14:sldId id="259"/>
          </p14:sldIdLst>
        </p14:section>
        <p14:section name="Concurrency" id="{C9966182-F81D-C04D-96C6-1DE79044A9C9}">
          <p14:sldIdLst>
            <p14:sldId id="262"/>
            <p14:sldId id="260"/>
            <p14:sldId id="261"/>
            <p14:sldId id="263"/>
            <p14:sldId id="266"/>
          </p14:sldIdLst>
        </p14:section>
        <p14:section name="Conflict Serializability" id="{C1BC10F6-ACD7-3C42-8911-6CA4117F7DD9}">
          <p14:sldIdLst>
            <p14:sldId id="269"/>
            <p14:sldId id="276"/>
            <p14:sldId id="274"/>
            <p14:sldId id="275"/>
            <p14:sldId id="264"/>
            <p14:sldId id="271"/>
            <p14:sldId id="277"/>
            <p14:sldId id="278"/>
            <p14:sldId id="359"/>
          </p14:sldIdLst>
        </p14:section>
        <p14:section name="Topological orderings" id="{38EDAE88-9B03-FD48-81AD-D543776F5456}">
          <p14:sldIdLst>
            <p14:sldId id="273"/>
            <p14:sldId id="279"/>
            <p14:sldId id="280"/>
            <p14:sldId id="285"/>
          </p14:sldIdLst>
        </p14:section>
        <p14:section name="Strict 2PL" id="{55A6E9FF-017B-9F4B-8A9F-D7EB302A3236}">
          <p14:sldIdLst>
            <p14:sldId id="286"/>
            <p14:sldId id="281"/>
            <p14:sldId id="282"/>
            <p14:sldId id="283"/>
            <p14:sldId id="288"/>
          </p14:sldIdLst>
        </p14:section>
        <p14:section name="Deadlocks" id="{4DD91AD7-EA45-B64A-952D-02537C2C03BA}">
          <p14:sldIdLst>
            <p14:sldId id="362"/>
            <p14:sldId id="363"/>
            <p14:sldId id="364"/>
            <p14:sldId id="365"/>
            <p14:sldId id="289"/>
            <p14:sldId id="290"/>
            <p14:sldId id="292"/>
            <p14:sldId id="360"/>
            <p14:sldId id="366"/>
          </p14:sldIdLst>
        </p14:section>
        <p14:section name="Section 2 Intro" id="{B35670D3-42CE-584E-BF89-8DA8E90BB8BF}">
          <p14:sldIdLst>
            <p14:sldId id="298"/>
            <p14:sldId id="300"/>
            <p14:sldId id="299"/>
          </p14:sldIdLst>
        </p14:section>
        <p14:section name="Buffer" id="{8693E243-42F2-C342-B5AF-0BA2AB79A5A3}">
          <p14:sldIdLst>
            <p14:sldId id="367"/>
            <p14:sldId id="355"/>
            <p14:sldId id="369"/>
            <p14:sldId id="370"/>
            <p14:sldId id="371"/>
            <p14:sldId id="372"/>
            <p14:sldId id="373"/>
            <p14:sldId id="313"/>
            <p14:sldId id="311"/>
          </p14:sldIdLst>
        </p14:section>
        <p14:section name="External merge" id="{567C31CA-4952-0C41-9A8B-1D231A75D5E6}">
          <p14:sldIdLst>
            <p14:sldId id="356"/>
            <p14:sldId id="358"/>
            <p14:sldId id="317"/>
            <p14:sldId id="374"/>
            <p14:sldId id="318"/>
            <p14:sldId id="319"/>
            <p14:sldId id="320"/>
            <p14:sldId id="375"/>
            <p14:sldId id="376"/>
            <p14:sldId id="377"/>
            <p14:sldId id="378"/>
            <p14:sldId id="404"/>
            <p14:sldId id="379"/>
            <p14:sldId id="380"/>
            <p14:sldId id="381"/>
            <p14:sldId id="382"/>
            <p14:sldId id="332"/>
          </p14:sldIdLst>
        </p14:section>
        <p14:section name="External sort" id="{81B055FC-83C4-8A4E-AE1B-82BEDC3DC0D5}">
          <p14:sldIdLst>
            <p14:sldId id="333"/>
            <p14:sldId id="334"/>
            <p14:sldId id="335"/>
            <p14:sldId id="336"/>
            <p14:sldId id="337"/>
            <p14:sldId id="383"/>
            <p14:sldId id="387"/>
            <p14:sldId id="393"/>
            <p14:sldId id="388"/>
            <p14:sldId id="389"/>
            <p14:sldId id="390"/>
            <p14:sldId id="391"/>
            <p14:sldId id="392"/>
            <p14:sldId id="396"/>
            <p14:sldId id="397"/>
            <p14:sldId id="398"/>
            <p14:sldId id="399"/>
            <p14:sldId id="400"/>
            <p14:sldId id="401"/>
            <p14:sldId id="405"/>
            <p14:sldId id="345"/>
            <p14:sldId id="350"/>
          </p14:sldIdLst>
        </p14:section>
        <p14:section name="Appendix" id="{FCBFD2F2-4010-534F-B0D9-5F9F2BFA2FD2}">
          <p14:sldIdLst>
            <p14:sldId id="346"/>
            <p14:sldId id="347"/>
            <p14:sldId id="34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49"/>
    <p:restoredTop sz="93923"/>
  </p:normalViewPr>
  <p:slideViewPr>
    <p:cSldViewPr snapToGrid="0" snapToObjects="1">
      <p:cViewPr>
        <p:scale>
          <a:sx n="113" d="100"/>
          <a:sy n="113" d="100"/>
        </p:scale>
        <p:origin x="64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notesMaster" Target="notesMasters/notesMaster1.xml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08397-C2C1-464C-8A7F-FEC1415951F3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C7FA7-CE37-754C-B741-C0B60025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32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67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A4AE58-52BE-A945-B375-FFE6610ACD02}" type="slidenum">
              <a:rPr lang="en-US"/>
              <a:pPr/>
              <a:t>31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88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A4AE58-52BE-A945-B375-FFE6610ACD02}" type="slidenum">
              <a:rPr lang="en-US"/>
              <a:pPr/>
              <a:t>32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83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elioxman.blogspot.com</a:t>
            </a:r>
            <a:r>
              <a:rPr lang="en-US" dirty="0" smtClean="0"/>
              <a:t>/2013/02/</a:t>
            </a:r>
            <a:r>
              <a:rPr lang="en-US" dirty="0" err="1" smtClean="0"/>
              <a:t>postgres-deadlock.html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9D1CC-2DD0-9340-8C33-E66EE75276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42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B062BF-8938-6540-89F8-D1AD1892A69D}" type="slidenum">
              <a:rPr lang="en-US"/>
              <a:pPr/>
              <a:t>34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384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6C3445-4911-6741-B235-1793BEBFC7C1}" type="slidenum">
              <a:rPr lang="en-US"/>
              <a:pPr/>
              <a:t>35</a:t>
            </a:fld>
            <a:endParaRPr lang="en-US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35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52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72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0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/>
            <a:r>
              <a:rPr lang="en-US" sz="1000" i="1">
                <a:solidFill>
                  <a:prstClr val="black"/>
                </a:solidFill>
                <a:latin typeface="Calibri"/>
              </a:rPr>
              <a:t>4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615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9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/>
            <a:r>
              <a:rPr lang="en-US" sz="1000" i="1">
                <a:solidFill>
                  <a:prstClr val="black"/>
                </a:solidFill>
                <a:latin typeface="Calibri"/>
              </a:rPr>
              <a:t>9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9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639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1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68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04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76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765DF5-22DB-424C-88C6-5DE7B0A5BAAF}" type="slidenum">
              <a:rPr lang="en-US"/>
              <a:pPr/>
              <a:t>13</a:t>
            </a:fld>
            <a:endParaRPr lang="en-US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18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44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7C84C5-F5FD-3544-8E8D-7E5A1F599A31}" type="slidenum">
              <a:rPr lang="en-US"/>
              <a:pPr/>
              <a:t>27</a:t>
            </a:fld>
            <a:endParaRPr lang="en-US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66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A4AE58-52BE-A945-B375-FFE6610ACD02}" type="slidenum">
              <a:rPr lang="en-US"/>
              <a:pPr/>
              <a:t>29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335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A4AE58-52BE-A945-B375-FFE6610ACD02}" type="slidenum">
              <a:rPr lang="en-US"/>
              <a:pPr/>
              <a:t>30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270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7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02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419100"/>
            <a:ext cx="10363200" cy="1104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17600" y="1981200"/>
            <a:ext cx="10363200" cy="40767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96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46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3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63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27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6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1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12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6890E-C9F3-B84E-8110-1EF01D578F26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99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://sortbenchmark.org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3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0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12: The IO Model &amp; External Sorting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54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Ways of Defining “Good” vs. “Bad” Schedules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10515600" cy="4786311"/>
          </a:xfrm>
          <a:noFill/>
          <a:ln/>
        </p:spPr>
        <p:txBody>
          <a:bodyPr>
            <a:normAutofit/>
          </a:bodyPr>
          <a:lstStyle/>
          <a:p>
            <a:r>
              <a:rPr lang="en-US" dirty="0" smtClean="0"/>
              <a:t>Recall from last time: we call a schedule </a:t>
            </a:r>
            <a:r>
              <a:rPr lang="en-US" b="1" i="1" dirty="0" smtClean="0"/>
              <a:t>serializable</a:t>
            </a:r>
            <a:r>
              <a:rPr lang="en-US" dirty="0" smtClean="0"/>
              <a:t> if it is equivalent to </a:t>
            </a:r>
            <a:r>
              <a:rPr lang="en-US" i="1" dirty="0" smtClean="0"/>
              <a:t>some</a:t>
            </a:r>
            <a:r>
              <a:rPr lang="en-US" dirty="0" smtClean="0"/>
              <a:t> serial schedule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sz="2800" dirty="0" smtClean="0"/>
              <a:t>We used this as a notion of a “good” interleaved schedule, since </a:t>
            </a:r>
            <a:r>
              <a:rPr lang="en-US" sz="2800" b="1" dirty="0" smtClean="0"/>
              <a:t>a serializable schedule will maintain isolation &amp; consistency</a:t>
            </a:r>
            <a:endParaRPr lang="en-US" sz="2800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Now, we’ll define a stricter, but very useful variant:</a:t>
            </a:r>
          </a:p>
          <a:p>
            <a:pPr lvl="1"/>
            <a:endParaRPr lang="en-US" dirty="0"/>
          </a:p>
          <a:p>
            <a:pPr lvl="1"/>
            <a:r>
              <a:rPr lang="en-US" sz="2800" b="1" i="1" u="sng" dirty="0" smtClean="0"/>
              <a:t>Conflict </a:t>
            </a:r>
            <a:r>
              <a:rPr lang="en-US" sz="2800" b="1" i="1" u="sng" dirty="0" err="1" smtClean="0"/>
              <a:t>serializability</a:t>
            </a:r>
            <a:endParaRPr lang="en-US" sz="2800" b="1" i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54610" y="5218150"/>
            <a:ext cx="278290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We’ll need to define </a:t>
            </a:r>
            <a:r>
              <a:rPr lang="en-US" sz="2400" b="1" i="1" dirty="0" smtClean="0">
                <a:latin typeface="+mj-lt"/>
              </a:rPr>
              <a:t>conflicts</a:t>
            </a:r>
            <a:r>
              <a:rPr lang="en-US" sz="2400" dirty="0" smtClean="0">
                <a:latin typeface="+mj-lt"/>
              </a:rPr>
              <a:t> first..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989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Concurrency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4285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uiExpand="1" build="p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62083" y="1686034"/>
            <a:ext cx="10391717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Two actions </a:t>
            </a:r>
            <a:r>
              <a:rPr lang="en-US" sz="2800" b="1" u="sng" dirty="0">
                <a:latin typeface="+mj-lt"/>
              </a:rPr>
              <a:t>conflict</a:t>
            </a:r>
            <a:r>
              <a:rPr lang="en-US" sz="2800" dirty="0">
                <a:latin typeface="+mj-lt"/>
              </a:rPr>
              <a:t> if they are part of different TXNs, involve the same variable, and at least one of them is a write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594770" y="3606618"/>
            <a:ext cx="7989502" cy="1646518"/>
            <a:chOff x="2201260" y="3886535"/>
            <a:chExt cx="6507961" cy="1026204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2700011" y="4902726"/>
              <a:ext cx="6009210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201260" y="3886535"/>
              <a:ext cx="356730" cy="287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4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4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01260" y="4436683"/>
              <a:ext cx="356730" cy="287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4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90999" y="3974970"/>
              <a:ext cx="620622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04616" y="3974970"/>
              <a:ext cx="614194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R(B)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00416" y="3974970"/>
              <a:ext cx="710613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W</a:t>
              </a:r>
              <a:r>
                <a:rPr lang="en-US" sz="2400" dirty="0" smtClean="0">
                  <a:latin typeface="+mj-lt"/>
                </a:rPr>
                <a:t>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07605" y="3974970"/>
              <a:ext cx="710613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W(B)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99824" y="4460424"/>
              <a:ext cx="620622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13441" y="4460424"/>
              <a:ext cx="614194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R(B)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09241" y="4460424"/>
              <a:ext cx="710613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W</a:t>
              </a:r>
              <a:r>
                <a:rPr lang="en-US" sz="2400" dirty="0" smtClean="0">
                  <a:latin typeface="+mj-lt"/>
                </a:rPr>
                <a:t>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16430" y="4460424"/>
              <a:ext cx="710613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W(B)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076494" y="4484208"/>
            <a:ext cx="1710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0000"/>
                </a:solidFill>
                <a:latin typeface="+mj-lt"/>
              </a:rPr>
              <a:t>W-R Conflict</a:t>
            </a:r>
            <a:endParaRPr lang="en-US" sz="240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81136" y="3855344"/>
            <a:ext cx="1818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W-W Conflict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29" name="Straight Arrow Connector 28"/>
          <p:cNvCxnSpPr>
            <a:stCxn id="17" idx="2"/>
            <a:endCxn id="19" idx="1"/>
          </p:cNvCxnSpPr>
          <p:nvPr/>
        </p:nvCxnSpPr>
        <p:spPr>
          <a:xfrm>
            <a:off x="3503107" y="4210175"/>
            <a:ext cx="545201" cy="54806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8" idx="2"/>
            <a:endCxn id="22" idx="1"/>
          </p:cNvCxnSpPr>
          <p:nvPr/>
        </p:nvCxnSpPr>
        <p:spPr>
          <a:xfrm>
            <a:off x="7194884" y="4210175"/>
            <a:ext cx="1416118" cy="54806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0" name="Rectangle 3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16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62083" y="1686034"/>
            <a:ext cx="10391717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Two actions </a:t>
            </a:r>
            <a:r>
              <a:rPr lang="en-US" sz="2800" b="1" u="sng" dirty="0">
                <a:latin typeface="+mj-lt"/>
              </a:rPr>
              <a:t>conflict</a:t>
            </a:r>
            <a:r>
              <a:rPr lang="en-US" sz="2800" dirty="0">
                <a:latin typeface="+mj-lt"/>
              </a:rPr>
              <a:t> if they are part of different TXNs, involve the same variable, and at least one of them is a write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594770" y="3606618"/>
            <a:ext cx="7989502" cy="1646518"/>
            <a:chOff x="2201260" y="3886535"/>
            <a:chExt cx="6507961" cy="1026204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2700011" y="4902726"/>
              <a:ext cx="6009210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201260" y="3886535"/>
              <a:ext cx="356730" cy="287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4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4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01260" y="4436683"/>
              <a:ext cx="356730" cy="287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4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90999" y="3974970"/>
              <a:ext cx="620622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04616" y="3974970"/>
              <a:ext cx="614194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R(B)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00416" y="3974970"/>
              <a:ext cx="710613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W</a:t>
              </a:r>
              <a:r>
                <a:rPr lang="en-US" sz="2400" dirty="0" smtClean="0">
                  <a:latin typeface="+mj-lt"/>
                </a:rPr>
                <a:t>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07605" y="3974970"/>
              <a:ext cx="710613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W(B)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99824" y="4460424"/>
              <a:ext cx="620622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13441" y="4460424"/>
              <a:ext cx="614194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R(B)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09241" y="4460424"/>
              <a:ext cx="710613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W</a:t>
              </a:r>
              <a:r>
                <a:rPr lang="en-US" sz="2400" dirty="0" smtClean="0">
                  <a:latin typeface="+mj-lt"/>
                </a:rPr>
                <a:t>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16430" y="4460424"/>
              <a:ext cx="710613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W(B)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813740" y="5638317"/>
            <a:ext cx="1931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All “conflicts”!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29" name="Straight Arrow Connector 28"/>
          <p:cNvCxnSpPr>
            <a:stCxn id="17" idx="2"/>
            <a:endCxn id="19" idx="1"/>
          </p:cNvCxnSpPr>
          <p:nvPr/>
        </p:nvCxnSpPr>
        <p:spPr>
          <a:xfrm>
            <a:off x="3503107" y="4210175"/>
            <a:ext cx="545201" cy="5480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2"/>
            <a:endCxn id="21" idx="1"/>
          </p:cNvCxnSpPr>
          <p:nvPr/>
        </p:nvCxnSpPr>
        <p:spPr>
          <a:xfrm>
            <a:off x="2576952" y="4210175"/>
            <a:ext cx="2342272" cy="5480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2"/>
            <a:endCxn id="21" idx="1"/>
          </p:cNvCxnSpPr>
          <p:nvPr/>
        </p:nvCxnSpPr>
        <p:spPr>
          <a:xfrm>
            <a:off x="3503107" y="4210175"/>
            <a:ext cx="1416117" cy="5480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6" idx="2"/>
            <a:endCxn id="22" idx="1"/>
          </p:cNvCxnSpPr>
          <p:nvPr/>
        </p:nvCxnSpPr>
        <p:spPr>
          <a:xfrm>
            <a:off x="6272675" y="4210175"/>
            <a:ext cx="2338327" cy="5480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8" idx="2"/>
            <a:endCxn id="20" idx="1"/>
          </p:cNvCxnSpPr>
          <p:nvPr/>
        </p:nvCxnSpPr>
        <p:spPr>
          <a:xfrm>
            <a:off x="7194884" y="4210175"/>
            <a:ext cx="553093" cy="5480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8" idx="2"/>
            <a:endCxn id="22" idx="1"/>
          </p:cNvCxnSpPr>
          <p:nvPr/>
        </p:nvCxnSpPr>
        <p:spPr>
          <a:xfrm>
            <a:off x="7194884" y="4210175"/>
            <a:ext cx="1416118" cy="5480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0" name="Rectangle 3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6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/>
              <a:t>Conflict </a:t>
            </a:r>
            <a:r>
              <a:rPr lang="en-US" dirty="0" smtClean="0"/>
              <a:t>Serializability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10629122" cy="4525963"/>
          </a:xfrm>
          <a:noFill/>
          <a:ln/>
        </p:spPr>
        <p:txBody>
          <a:bodyPr vert="horz" lIns="90488" tIns="44450" rIns="90488" bIns="44450" rtlCol="0">
            <a:normAutofit/>
          </a:bodyPr>
          <a:lstStyle/>
          <a:p>
            <a:r>
              <a:rPr lang="en-US" dirty="0"/>
              <a:t>Two schedules are </a:t>
            </a:r>
            <a:r>
              <a:rPr lang="en-US" b="1" dirty="0"/>
              <a:t>conflict equivalent </a:t>
            </a:r>
            <a:r>
              <a:rPr lang="en-US" dirty="0"/>
              <a:t>if: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r>
              <a:rPr lang="en-US" dirty="0" smtClean="0"/>
              <a:t>They involve </a:t>
            </a:r>
            <a:r>
              <a:rPr lang="en-US" i="1" dirty="0"/>
              <a:t>the same actions of the same </a:t>
            </a:r>
            <a:r>
              <a:rPr lang="en-US" i="1" dirty="0" smtClean="0"/>
              <a:t>TXNs</a:t>
            </a:r>
            <a:endParaRPr lang="en-US" i="1" dirty="0"/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r>
              <a:rPr lang="en-US" dirty="0" smtClean="0"/>
              <a:t>Every </a:t>
            </a:r>
            <a:r>
              <a:rPr lang="en-US" i="1" dirty="0"/>
              <a:t>pair of conflicting actions</a:t>
            </a:r>
            <a:r>
              <a:rPr lang="en-US" dirty="0"/>
              <a:t> </a:t>
            </a:r>
            <a:r>
              <a:rPr lang="en-US" dirty="0" smtClean="0"/>
              <a:t>of two TXNs are </a:t>
            </a:r>
            <a:r>
              <a:rPr lang="en-US" i="1" dirty="0" smtClean="0"/>
              <a:t>ordered in the same way</a:t>
            </a:r>
            <a:endParaRPr lang="en-US" i="1" dirty="0"/>
          </a:p>
          <a:p>
            <a:endParaRPr lang="en-US" dirty="0" smtClean="0"/>
          </a:p>
          <a:p>
            <a:r>
              <a:rPr lang="en-US" dirty="0" smtClean="0"/>
              <a:t>Schedule </a:t>
            </a:r>
            <a:r>
              <a:rPr lang="en-US" dirty="0"/>
              <a:t>S is </a:t>
            </a:r>
            <a:r>
              <a:rPr lang="en-US" b="1" dirty="0"/>
              <a:t>conflict serializable </a:t>
            </a:r>
            <a:r>
              <a:rPr lang="en-US" dirty="0"/>
              <a:t>if S is </a:t>
            </a:r>
            <a:r>
              <a:rPr lang="en-US" i="1" dirty="0"/>
              <a:t>conflict equivalent</a:t>
            </a:r>
            <a:r>
              <a:rPr lang="en-US" dirty="0"/>
              <a:t> to some serial schedule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46129" y="5584860"/>
                <a:ext cx="9813264" cy="9541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+mj-lt"/>
                  </a:rPr>
                  <a:t>Conflict serializable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800" b="1" dirty="0" smtClean="0">
                    <a:latin typeface="+mj-lt"/>
                  </a:rPr>
                  <a:t> serializable</a:t>
                </a:r>
              </a:p>
              <a:p>
                <a:pPr algn="ctr"/>
                <a:r>
                  <a:rPr lang="en-US" sz="2800" dirty="0">
                    <a:latin typeface="+mj-lt"/>
                  </a:rPr>
                  <a:t>S</a:t>
                </a:r>
                <a:r>
                  <a:rPr lang="en-US" sz="2800" dirty="0" smtClean="0">
                    <a:latin typeface="+mj-lt"/>
                  </a:rPr>
                  <a:t>o if we have conflict serializable, we have consistency &amp; isolation! </a:t>
                </a:r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129" y="5584860"/>
                <a:ext cx="9813264" cy="9541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93545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“Good” vs. “bad” schedules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42725" y="5671295"/>
            <a:ext cx="848550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Conflict </a:t>
            </a:r>
            <a:r>
              <a:rPr lang="en-US" sz="2800" dirty="0" err="1" smtClean="0">
                <a:latin typeface="+mj-lt"/>
              </a:rPr>
              <a:t>serializability</a:t>
            </a:r>
            <a:r>
              <a:rPr lang="en-US" sz="2800" dirty="0" smtClean="0">
                <a:latin typeface="+mj-lt"/>
              </a:rPr>
              <a:t> also provides us with an operative notion of “good” vs. “bad” schedules!</a:t>
            </a:r>
            <a:endParaRPr lang="en-US" sz="2800" b="1" i="1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5725" y="16906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Serial Schedule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12690" y="2299162"/>
            <a:ext cx="4861978" cy="976527"/>
            <a:chOff x="542809" y="2322356"/>
            <a:chExt cx="6561865" cy="965384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4287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5327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09083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17906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18498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20895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36209" y="2299162"/>
            <a:ext cx="4861978" cy="976527"/>
            <a:chOff x="542809" y="2322356"/>
            <a:chExt cx="6561865" cy="965384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67457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818497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45912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17906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355327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320895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736209" y="4091868"/>
            <a:ext cx="4861978" cy="976527"/>
            <a:chOff x="542809" y="2322356"/>
            <a:chExt cx="6561865" cy="965384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617905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368946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645912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154735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355327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857724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sp>
        <p:nvSpPr>
          <p:cNvPr id="11" name="Right Arrow 10"/>
          <p:cNvSpPr/>
          <p:nvPr/>
        </p:nvSpPr>
        <p:spPr>
          <a:xfrm>
            <a:off x="5812971" y="2629774"/>
            <a:ext cx="718458" cy="21405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2307267">
            <a:off x="5736769" y="3535713"/>
            <a:ext cx="718458" cy="2140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48124" y="366452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  <a:latin typeface="+mj-lt"/>
              </a:rPr>
              <a:t>X</a:t>
            </a:r>
            <a:endParaRPr lang="en-US" sz="32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85270" y="1690688"/>
            <a:ext cx="2914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Interleaved Schedules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51422" y="3863574"/>
            <a:ext cx="493344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in the “bad</a:t>
            </a:r>
            <a:r>
              <a:rPr lang="en-US" sz="2400" smtClean="0">
                <a:latin typeface="+mj-lt"/>
              </a:rPr>
              <a:t>” schedule, the </a:t>
            </a:r>
            <a:r>
              <a:rPr lang="en-US" sz="2400" b="1" i="1" dirty="0" smtClean="0">
                <a:latin typeface="+mj-lt"/>
              </a:rPr>
              <a:t>order of conflicting actions is different than the above (or any) serial schedule!</a:t>
            </a:r>
            <a:endParaRPr lang="en-US" sz="2400" b="1" i="1" dirty="0">
              <a:latin typeface="+mj-lt"/>
            </a:endParaRPr>
          </a:p>
        </p:txBody>
      </p:sp>
      <p:cxnSp>
        <p:nvCxnSpPr>
          <p:cNvPr id="72" name="Straight Arrow Connector 71"/>
          <p:cNvCxnSpPr>
            <a:stCxn id="66" idx="0"/>
            <a:endCxn id="64" idx="2"/>
          </p:cNvCxnSpPr>
          <p:nvPr/>
        </p:nvCxnSpPr>
        <p:spPr>
          <a:xfrm flipV="1">
            <a:off x="9637556" y="4422480"/>
            <a:ext cx="1678760" cy="21405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2" idx="2"/>
            <a:endCxn id="54" idx="0"/>
          </p:cNvCxnSpPr>
          <p:nvPr/>
        </p:nvCxnSpPr>
        <p:spPr>
          <a:xfrm>
            <a:off x="10167520" y="2629774"/>
            <a:ext cx="554164" cy="21405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8" idx="2"/>
            <a:endCxn id="30" idx="0"/>
          </p:cNvCxnSpPr>
          <p:nvPr/>
        </p:nvCxnSpPr>
        <p:spPr>
          <a:xfrm>
            <a:off x="2859873" y="2629774"/>
            <a:ext cx="1638292" cy="21405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2523223" y="2187018"/>
            <a:ext cx="669104" cy="584450"/>
          </a:xfrm>
          <a:prstGeom prst="ellipse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9823141" y="2187018"/>
            <a:ext cx="669104" cy="584450"/>
          </a:xfrm>
          <a:prstGeom prst="ellipse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0971937" y="3991755"/>
            <a:ext cx="669104" cy="584450"/>
          </a:xfrm>
          <a:prstGeom prst="ellipse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48505" y="2687553"/>
            <a:ext cx="669104" cy="584450"/>
          </a:xfrm>
          <a:prstGeom prst="ellipse">
            <a:avLst/>
          </a:prstGeom>
          <a:solidFill>
            <a:srgbClr val="0070C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10381259" y="2686418"/>
            <a:ext cx="669104" cy="584450"/>
          </a:xfrm>
          <a:prstGeom prst="ellipse">
            <a:avLst/>
          </a:prstGeom>
          <a:solidFill>
            <a:srgbClr val="0070C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9300812" y="4450275"/>
            <a:ext cx="669104" cy="584450"/>
          </a:xfrm>
          <a:prstGeom prst="ellipse">
            <a:avLst/>
          </a:prstGeom>
          <a:solidFill>
            <a:srgbClr val="0070C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4" name="Rectangle 8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57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Note: Conflicts vs. Anomalies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Conflicts</a:t>
            </a:r>
            <a:r>
              <a:rPr lang="en-US" dirty="0" smtClean="0"/>
              <a:t> are things we talk about to help us characterize different schedules</a:t>
            </a:r>
          </a:p>
          <a:p>
            <a:pPr lvl="1"/>
            <a:r>
              <a:rPr lang="en-US" dirty="0" smtClean="0"/>
              <a:t>Present in both “good” and “bad” schedules</a:t>
            </a:r>
          </a:p>
          <a:p>
            <a:endParaRPr lang="en-US" dirty="0"/>
          </a:p>
          <a:p>
            <a:r>
              <a:rPr lang="en-US" b="1" dirty="0" smtClean="0"/>
              <a:t>Anomalies</a:t>
            </a:r>
            <a:r>
              <a:rPr lang="en-US" dirty="0" smtClean="0"/>
              <a:t> are instances where isolation and/or consistency is broken because of a “bad” schedule</a:t>
            </a:r>
            <a:endParaRPr lang="en-US" dirty="0"/>
          </a:p>
          <a:p>
            <a:pPr lvl="1"/>
            <a:r>
              <a:rPr lang="en-US" dirty="0" smtClean="0"/>
              <a:t>We often characterize different anomaly types by what types of conflicts predicated them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2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Conflict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87740"/>
          </a:xfrm>
        </p:spPr>
        <p:txBody>
          <a:bodyPr>
            <a:normAutofit/>
          </a:bodyPr>
          <a:lstStyle/>
          <a:p>
            <a:r>
              <a:rPr lang="en-US" dirty="0" smtClean="0"/>
              <a:t>Let’s now consider looking at conflicts </a:t>
            </a:r>
            <a:r>
              <a:rPr lang="en-US" b="1" dirty="0" smtClean="0"/>
              <a:t>at the TXN level</a:t>
            </a:r>
          </a:p>
          <a:p>
            <a:endParaRPr lang="en-US" b="1" dirty="0"/>
          </a:p>
          <a:p>
            <a:r>
              <a:rPr lang="en-US" dirty="0" smtClean="0"/>
              <a:t>Consider a graph where the </a:t>
            </a:r>
            <a:r>
              <a:rPr lang="en-US" b="1" dirty="0" smtClean="0"/>
              <a:t>nodes are TXNs</a:t>
            </a:r>
            <a:r>
              <a:rPr lang="en-US" dirty="0" smtClean="0"/>
              <a:t>, and there is an edge from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err="1" smtClean="0">
                <a:sym typeface="Wingdings"/>
              </a:rPr>
              <a:t>T</a:t>
            </a:r>
            <a:r>
              <a:rPr lang="en-US" baseline="-25000" dirty="0" err="1" smtClean="0">
                <a:sym typeface="Wingdings"/>
              </a:rPr>
              <a:t>j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if any actions in </a:t>
            </a:r>
            <a:r>
              <a:rPr lang="en-US" b="1" dirty="0" err="1" smtClean="0">
                <a:sym typeface="Wingdings"/>
              </a:rPr>
              <a:t>T</a:t>
            </a:r>
            <a:r>
              <a:rPr lang="en-US" b="1" baseline="-25000" dirty="0" err="1" smtClean="0">
                <a:sym typeface="Wingdings"/>
              </a:rPr>
              <a:t>i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u="sng" dirty="0" smtClean="0">
                <a:sym typeface="Wingdings"/>
              </a:rPr>
              <a:t>precede and conflict with</a:t>
            </a:r>
            <a:r>
              <a:rPr lang="en-US" b="1" dirty="0" smtClean="0">
                <a:sym typeface="Wingdings"/>
              </a:rPr>
              <a:t> any actions in </a:t>
            </a:r>
            <a:r>
              <a:rPr lang="en-US" b="1" dirty="0" err="1" smtClean="0">
                <a:sym typeface="Wingdings"/>
              </a:rPr>
              <a:t>T</a:t>
            </a:r>
            <a:r>
              <a:rPr lang="en-US" b="1" baseline="-25000" dirty="0" err="1" smtClean="0">
                <a:sym typeface="Wingdings"/>
              </a:rPr>
              <a:t>j</a:t>
            </a:r>
            <a:endParaRPr lang="en-US" baseline="-25000" dirty="0"/>
          </a:p>
        </p:txBody>
      </p:sp>
      <p:grpSp>
        <p:nvGrpSpPr>
          <p:cNvPr id="159" name="Group 158"/>
          <p:cNvGrpSpPr/>
          <p:nvPr/>
        </p:nvGrpSpPr>
        <p:grpSpPr>
          <a:xfrm>
            <a:off x="7742944" y="5183156"/>
            <a:ext cx="632697" cy="632697"/>
            <a:chOff x="7435034" y="4492691"/>
            <a:chExt cx="632697" cy="632697"/>
          </a:xfrm>
        </p:grpSpPr>
        <p:sp>
          <p:nvSpPr>
            <p:cNvPr id="156" name="Oval 155"/>
            <p:cNvSpPr/>
            <p:nvPr/>
          </p:nvSpPr>
          <p:spPr>
            <a:xfrm>
              <a:off x="7435034" y="4492691"/>
              <a:ext cx="632697" cy="63269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7582333" y="4615043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9270791" y="5193886"/>
            <a:ext cx="632697" cy="632697"/>
            <a:chOff x="8962881" y="4512752"/>
            <a:chExt cx="632697" cy="632697"/>
          </a:xfrm>
        </p:grpSpPr>
        <p:sp>
          <p:nvSpPr>
            <p:cNvPr id="157" name="Oval 156"/>
            <p:cNvSpPr/>
            <p:nvPr/>
          </p:nvSpPr>
          <p:spPr>
            <a:xfrm>
              <a:off x="8962881" y="4512752"/>
              <a:ext cx="632697" cy="63269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9105830" y="4624373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1296462" y="4974896"/>
            <a:ext cx="4861978" cy="976527"/>
            <a:chOff x="988552" y="4284431"/>
            <a:chExt cx="4861978" cy="976527"/>
          </a:xfrm>
        </p:grpSpPr>
        <p:cxnSp>
          <p:nvCxnSpPr>
            <p:cNvPr id="16" name="Straight Arrow Connector 15"/>
            <p:cNvCxnSpPr>
              <a:stCxn id="45" idx="2"/>
              <a:endCxn id="47" idx="1"/>
            </p:cNvCxnSpPr>
            <p:nvPr/>
          </p:nvCxnSpPr>
          <p:spPr>
            <a:xfrm>
              <a:off x="2186940" y="4615043"/>
              <a:ext cx="359895" cy="3525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43" idx="2"/>
              <a:endCxn id="49" idx="1"/>
            </p:cNvCxnSpPr>
            <p:nvPr/>
          </p:nvCxnSpPr>
          <p:spPr>
            <a:xfrm>
              <a:off x="1626796" y="4615043"/>
              <a:ext cx="1445676" cy="3525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45" idx="2"/>
              <a:endCxn id="49" idx="1"/>
            </p:cNvCxnSpPr>
            <p:nvPr/>
          </p:nvCxnSpPr>
          <p:spPr>
            <a:xfrm>
              <a:off x="2186940" y="4615043"/>
              <a:ext cx="885532" cy="3525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1398038" y="5250829"/>
              <a:ext cx="4452492" cy="10129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988552" y="4284431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88552" y="4736768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98038" y="4338044"/>
              <a:ext cx="457515" cy="27699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600121" y="4338044"/>
              <a:ext cx="475363" cy="27699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23677" y="4338044"/>
              <a:ext cx="526525" cy="27699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156600" y="4338044"/>
              <a:ext cx="526525" cy="27699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546835" y="4829101"/>
              <a:ext cx="459846" cy="276999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748917" y="4829101"/>
              <a:ext cx="450220" cy="276999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72472" y="4829101"/>
              <a:ext cx="526525" cy="276999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269793" y="4829101"/>
              <a:ext cx="526525" cy="276999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cxnSp>
          <p:nvCxnSpPr>
            <p:cNvPr id="144" name="Straight Arrow Connector 143"/>
            <p:cNvCxnSpPr>
              <a:stCxn id="44" idx="2"/>
              <a:endCxn id="50" idx="1"/>
            </p:cNvCxnSpPr>
            <p:nvPr/>
          </p:nvCxnSpPr>
          <p:spPr>
            <a:xfrm>
              <a:off x="3837803" y="4615043"/>
              <a:ext cx="1431990" cy="3525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46" idx="2"/>
              <a:endCxn id="48" idx="1"/>
            </p:cNvCxnSpPr>
            <p:nvPr/>
          </p:nvCxnSpPr>
          <p:spPr>
            <a:xfrm>
              <a:off x="4419863" y="4615043"/>
              <a:ext cx="329054" cy="3525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46" idx="2"/>
              <a:endCxn id="50" idx="1"/>
            </p:cNvCxnSpPr>
            <p:nvPr/>
          </p:nvCxnSpPr>
          <p:spPr>
            <a:xfrm>
              <a:off x="4419863" y="4615043"/>
              <a:ext cx="849930" cy="3525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Right Arrow 152"/>
          <p:cNvSpPr/>
          <p:nvPr/>
        </p:nvSpPr>
        <p:spPr>
          <a:xfrm>
            <a:off x="6488817" y="5236258"/>
            <a:ext cx="678024" cy="49105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Arrow Connector 161"/>
          <p:cNvCxnSpPr>
            <a:stCxn id="156" idx="6"/>
            <a:endCxn id="157" idx="2"/>
          </p:cNvCxnSpPr>
          <p:nvPr/>
        </p:nvCxnSpPr>
        <p:spPr>
          <a:xfrm>
            <a:off x="8375641" y="5499505"/>
            <a:ext cx="895150" cy="1073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6" name="Rectangle 16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629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17</a:t>
            </a:fld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05725" y="2097854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Serial Schedule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12690" y="2706328"/>
            <a:ext cx="4861978" cy="976527"/>
            <a:chOff x="542809" y="2322356"/>
            <a:chExt cx="6561865" cy="965384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4287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5327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09083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17906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18498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20895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36209" y="2706328"/>
            <a:ext cx="4861978" cy="976527"/>
            <a:chOff x="542809" y="2322356"/>
            <a:chExt cx="6561865" cy="965384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67457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818497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45912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17906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355327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320895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736209" y="4499034"/>
            <a:ext cx="4861978" cy="976527"/>
            <a:chOff x="542809" y="2322356"/>
            <a:chExt cx="6561865" cy="965384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617905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368946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645912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154735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355327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857724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sp>
        <p:nvSpPr>
          <p:cNvPr id="11" name="Right Arrow 10"/>
          <p:cNvSpPr/>
          <p:nvPr/>
        </p:nvSpPr>
        <p:spPr>
          <a:xfrm>
            <a:off x="5812971" y="3036940"/>
            <a:ext cx="718458" cy="21405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2307267">
            <a:off x="5736769" y="3942879"/>
            <a:ext cx="718458" cy="2140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48124" y="407168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  <a:latin typeface="+mj-lt"/>
              </a:rPr>
              <a:t>X</a:t>
            </a:r>
            <a:endParaRPr lang="en-US" sz="32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85270" y="2097854"/>
            <a:ext cx="2914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Interleaved Schedules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cxnSp>
        <p:nvCxnSpPr>
          <p:cNvPr id="72" name="Straight Arrow Connector 71"/>
          <p:cNvCxnSpPr>
            <a:stCxn id="21" idx="2"/>
            <a:endCxn id="31" idx="1"/>
          </p:cNvCxnSpPr>
          <p:nvPr/>
        </p:nvCxnSpPr>
        <p:spPr>
          <a:xfrm>
            <a:off x="1150934" y="3036940"/>
            <a:ext cx="2529804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What can we say about “good” vs. “bad” conflict graphs?</a:t>
            </a:r>
            <a:endParaRPr lang="en-US" dirty="0"/>
          </a:p>
        </p:txBody>
      </p:sp>
      <p:cxnSp>
        <p:nvCxnSpPr>
          <p:cNvPr id="74" name="Straight Arrow Connector 73"/>
          <p:cNvCxnSpPr>
            <a:stCxn id="27" idx="2"/>
            <a:endCxn id="29" idx="1"/>
          </p:cNvCxnSpPr>
          <p:nvPr/>
        </p:nvCxnSpPr>
        <p:spPr>
          <a:xfrm>
            <a:off x="1711078" y="3036940"/>
            <a:ext cx="1444023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7" idx="2"/>
            <a:endCxn id="31" idx="1"/>
          </p:cNvCxnSpPr>
          <p:nvPr/>
        </p:nvCxnSpPr>
        <p:spPr>
          <a:xfrm>
            <a:off x="1711078" y="3036940"/>
            <a:ext cx="1969660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22" idx="2"/>
            <a:endCxn id="32" idx="1"/>
          </p:cNvCxnSpPr>
          <p:nvPr/>
        </p:nvCxnSpPr>
        <p:spPr>
          <a:xfrm>
            <a:off x="2277813" y="3036940"/>
            <a:ext cx="2516118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28" idx="2"/>
            <a:endCxn id="30" idx="1"/>
          </p:cNvCxnSpPr>
          <p:nvPr/>
        </p:nvCxnSpPr>
        <p:spPr>
          <a:xfrm>
            <a:off x="2859873" y="3036940"/>
            <a:ext cx="1413182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8" idx="2"/>
            <a:endCxn id="32" idx="1"/>
          </p:cNvCxnSpPr>
          <p:nvPr/>
        </p:nvCxnSpPr>
        <p:spPr>
          <a:xfrm>
            <a:off x="2859873" y="3036940"/>
            <a:ext cx="1934058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49" idx="2"/>
            <a:endCxn id="55" idx="1"/>
          </p:cNvCxnSpPr>
          <p:nvPr/>
        </p:nvCxnSpPr>
        <p:spPr>
          <a:xfrm>
            <a:off x="7374453" y="3036940"/>
            <a:ext cx="1445676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51" idx="2"/>
            <a:endCxn id="53" idx="1"/>
          </p:cNvCxnSpPr>
          <p:nvPr/>
        </p:nvCxnSpPr>
        <p:spPr>
          <a:xfrm>
            <a:off x="7934597" y="3036940"/>
            <a:ext cx="359895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1" idx="2"/>
            <a:endCxn id="55" idx="1"/>
          </p:cNvCxnSpPr>
          <p:nvPr/>
        </p:nvCxnSpPr>
        <p:spPr>
          <a:xfrm>
            <a:off x="7934597" y="3036940"/>
            <a:ext cx="885532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0" idx="2"/>
            <a:endCxn id="56" idx="1"/>
          </p:cNvCxnSpPr>
          <p:nvPr/>
        </p:nvCxnSpPr>
        <p:spPr>
          <a:xfrm>
            <a:off x="9585460" y="3036940"/>
            <a:ext cx="1431990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2" idx="2"/>
            <a:endCxn id="54" idx="1"/>
          </p:cNvCxnSpPr>
          <p:nvPr/>
        </p:nvCxnSpPr>
        <p:spPr>
          <a:xfrm>
            <a:off x="10167520" y="3036940"/>
            <a:ext cx="329054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2" idx="2"/>
            <a:endCxn id="56" idx="1"/>
          </p:cNvCxnSpPr>
          <p:nvPr/>
        </p:nvCxnSpPr>
        <p:spPr>
          <a:xfrm>
            <a:off x="10167520" y="3036940"/>
            <a:ext cx="849930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61" idx="2"/>
            <a:endCxn id="67" idx="1"/>
          </p:cNvCxnSpPr>
          <p:nvPr/>
        </p:nvCxnSpPr>
        <p:spPr>
          <a:xfrm>
            <a:off x="7374453" y="4829646"/>
            <a:ext cx="1445676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63" idx="2"/>
            <a:endCxn id="65" idx="1"/>
          </p:cNvCxnSpPr>
          <p:nvPr/>
        </p:nvCxnSpPr>
        <p:spPr>
          <a:xfrm>
            <a:off x="7934597" y="4829646"/>
            <a:ext cx="359895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63" idx="2"/>
            <a:endCxn id="67" idx="1"/>
          </p:cNvCxnSpPr>
          <p:nvPr/>
        </p:nvCxnSpPr>
        <p:spPr>
          <a:xfrm>
            <a:off x="7934597" y="4829646"/>
            <a:ext cx="885532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66" idx="3"/>
            <a:endCxn id="64" idx="2"/>
          </p:cNvCxnSpPr>
          <p:nvPr/>
        </p:nvCxnSpPr>
        <p:spPr>
          <a:xfrm flipV="1">
            <a:off x="9862666" y="4829646"/>
            <a:ext cx="1453650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8" idx="3"/>
            <a:endCxn id="62" idx="2"/>
          </p:cNvCxnSpPr>
          <p:nvPr/>
        </p:nvCxnSpPr>
        <p:spPr>
          <a:xfrm flipV="1">
            <a:off x="10459847" y="4829646"/>
            <a:ext cx="274409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68" idx="3"/>
            <a:endCxn id="64" idx="2"/>
          </p:cNvCxnSpPr>
          <p:nvPr/>
        </p:nvCxnSpPr>
        <p:spPr>
          <a:xfrm flipV="1">
            <a:off x="10459847" y="4829646"/>
            <a:ext cx="856469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2196055" y="4513538"/>
            <a:ext cx="302640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A </a:t>
            </a:r>
            <a:r>
              <a:rPr lang="en-US" sz="2800" smtClean="0">
                <a:latin typeface="+mj-lt"/>
              </a:rPr>
              <a:t>bit complicated…</a:t>
            </a:r>
            <a:endParaRPr lang="en-US" sz="2800" b="1" dirty="0">
              <a:latin typeface="+mj-lt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0" name="Rectangle 1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98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18</a:t>
            </a:fld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05725" y="2097854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Serial Schedule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812971" y="3036940"/>
            <a:ext cx="718458" cy="21405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2307267">
            <a:off x="5736769" y="3942879"/>
            <a:ext cx="718458" cy="2140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48124" y="407168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  <a:latin typeface="+mj-lt"/>
              </a:rPr>
              <a:t>X</a:t>
            </a:r>
            <a:endParaRPr lang="en-US" sz="32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85270" y="2097854"/>
            <a:ext cx="2914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Interleaved Schedules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73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What can we say about “good” vs. “bad” conflict graphs?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62764" y="2833780"/>
            <a:ext cx="3869962" cy="1152505"/>
            <a:chOff x="1566079" y="3036940"/>
            <a:chExt cx="2160544" cy="643427"/>
          </a:xfrm>
        </p:grpSpPr>
        <p:grpSp>
          <p:nvGrpSpPr>
            <p:cNvPr id="71" name="Group 70"/>
            <p:cNvGrpSpPr/>
            <p:nvPr/>
          </p:nvGrpSpPr>
          <p:grpSpPr>
            <a:xfrm>
              <a:off x="1566079" y="3036940"/>
              <a:ext cx="632697" cy="632697"/>
              <a:chOff x="7435034" y="4492691"/>
              <a:chExt cx="632697" cy="632697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7435034" y="4492691"/>
                <a:ext cx="632697" cy="63269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7582333" y="4615043"/>
                <a:ext cx="314301" cy="36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C00000"/>
                    </a:solidFill>
                    <a:latin typeface="+mj-lt"/>
                  </a:rPr>
                  <a:t>T</a:t>
                </a:r>
                <a:r>
                  <a:rPr lang="en-US" sz="3600" b="1" baseline="-25000" dirty="0" smtClean="0">
                    <a:solidFill>
                      <a:srgbClr val="C00000"/>
                    </a:solidFill>
                    <a:latin typeface="+mj-lt"/>
                  </a:rPr>
                  <a:t>1</a:t>
                </a:r>
                <a:endParaRPr lang="en-US" sz="3600" b="1" baseline="-25000" dirty="0">
                  <a:solidFill>
                    <a:srgbClr val="C00000"/>
                  </a:solidFill>
                  <a:latin typeface="+mj-lt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3093926" y="3047670"/>
              <a:ext cx="632697" cy="632697"/>
              <a:chOff x="8962881" y="4512752"/>
              <a:chExt cx="632697" cy="632697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8962881" y="4512752"/>
                <a:ext cx="632697" cy="63269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9105830" y="4624373"/>
                <a:ext cx="314301" cy="36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0070C0"/>
                    </a:solidFill>
                    <a:latin typeface="+mj-lt"/>
                  </a:rPr>
                  <a:t>T</a:t>
                </a:r>
                <a:r>
                  <a:rPr lang="en-US" sz="3600" b="1" baseline="-25000" dirty="0" smtClean="0">
                    <a:solidFill>
                      <a:srgbClr val="0070C0"/>
                    </a:solidFill>
                    <a:latin typeface="+mj-lt"/>
                  </a:rPr>
                  <a:t>2</a:t>
                </a:r>
                <a:endParaRPr lang="en-US" sz="3600" b="1" baseline="-25000" dirty="0">
                  <a:solidFill>
                    <a:srgbClr val="0070C0"/>
                  </a:solidFill>
                  <a:latin typeface="+mj-lt"/>
                </a:endParaRPr>
              </a:p>
            </p:txBody>
          </p:sp>
        </p:grpSp>
        <p:cxnSp>
          <p:nvCxnSpPr>
            <p:cNvPr id="81" name="Straight Arrow Connector 80"/>
            <p:cNvCxnSpPr/>
            <p:nvPr/>
          </p:nvCxnSpPr>
          <p:spPr>
            <a:xfrm>
              <a:off x="2198776" y="3353289"/>
              <a:ext cx="895150" cy="1073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>
            <a:off x="7141189" y="2678631"/>
            <a:ext cx="3869962" cy="1152505"/>
            <a:chOff x="1566079" y="3036940"/>
            <a:chExt cx="2160544" cy="643427"/>
          </a:xfrm>
        </p:grpSpPr>
        <p:grpSp>
          <p:nvGrpSpPr>
            <p:cNvPr id="112" name="Group 111"/>
            <p:cNvGrpSpPr/>
            <p:nvPr/>
          </p:nvGrpSpPr>
          <p:grpSpPr>
            <a:xfrm>
              <a:off x="1566079" y="3036940"/>
              <a:ext cx="632697" cy="632697"/>
              <a:chOff x="7435034" y="4492691"/>
              <a:chExt cx="632697" cy="632697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7435034" y="4492691"/>
                <a:ext cx="632697" cy="63269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7582333" y="4615043"/>
                <a:ext cx="314301" cy="36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C00000"/>
                    </a:solidFill>
                    <a:latin typeface="+mj-lt"/>
                  </a:rPr>
                  <a:t>T</a:t>
                </a:r>
                <a:r>
                  <a:rPr lang="en-US" sz="3600" b="1" baseline="-25000" dirty="0" smtClean="0">
                    <a:solidFill>
                      <a:srgbClr val="C00000"/>
                    </a:solidFill>
                    <a:latin typeface="+mj-lt"/>
                  </a:rPr>
                  <a:t>1</a:t>
                </a:r>
                <a:endParaRPr lang="en-US" sz="3600" b="1" baseline="-25000" dirty="0">
                  <a:solidFill>
                    <a:srgbClr val="C00000"/>
                  </a:solidFill>
                  <a:latin typeface="+mj-lt"/>
                </a:endParaRP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093926" y="3047670"/>
              <a:ext cx="632697" cy="632697"/>
              <a:chOff x="8962881" y="4512752"/>
              <a:chExt cx="632697" cy="632697"/>
            </a:xfrm>
          </p:grpSpPr>
          <p:sp>
            <p:nvSpPr>
              <p:cNvPr id="116" name="Oval 115"/>
              <p:cNvSpPr/>
              <p:nvPr/>
            </p:nvSpPr>
            <p:spPr>
              <a:xfrm>
                <a:off x="8962881" y="4512752"/>
                <a:ext cx="632697" cy="63269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9105830" y="4624373"/>
                <a:ext cx="314301" cy="36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0070C0"/>
                    </a:solidFill>
                    <a:latin typeface="+mj-lt"/>
                  </a:rPr>
                  <a:t>T</a:t>
                </a:r>
                <a:r>
                  <a:rPr lang="en-US" sz="3600" b="1" baseline="-25000" dirty="0" smtClean="0">
                    <a:solidFill>
                      <a:srgbClr val="0070C0"/>
                    </a:solidFill>
                    <a:latin typeface="+mj-lt"/>
                  </a:rPr>
                  <a:t>2</a:t>
                </a:r>
                <a:endParaRPr lang="en-US" sz="3600" b="1" baseline="-25000" dirty="0">
                  <a:solidFill>
                    <a:srgbClr val="0070C0"/>
                  </a:solidFill>
                  <a:latin typeface="+mj-lt"/>
                </a:endParaRPr>
              </a:p>
            </p:txBody>
          </p:sp>
        </p:grpSp>
        <p:cxnSp>
          <p:nvCxnSpPr>
            <p:cNvPr id="114" name="Straight Arrow Connector 113"/>
            <p:cNvCxnSpPr/>
            <p:nvPr/>
          </p:nvCxnSpPr>
          <p:spPr>
            <a:xfrm>
              <a:off x="2198776" y="3353289"/>
              <a:ext cx="895150" cy="1073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7141190" y="4178064"/>
            <a:ext cx="3869962" cy="1152505"/>
            <a:chOff x="1566079" y="3036940"/>
            <a:chExt cx="2160544" cy="643427"/>
          </a:xfrm>
        </p:grpSpPr>
        <p:grpSp>
          <p:nvGrpSpPr>
            <p:cNvPr id="121" name="Group 120"/>
            <p:cNvGrpSpPr/>
            <p:nvPr/>
          </p:nvGrpSpPr>
          <p:grpSpPr>
            <a:xfrm>
              <a:off x="1566079" y="3036940"/>
              <a:ext cx="632697" cy="632697"/>
              <a:chOff x="7435034" y="4492691"/>
              <a:chExt cx="632697" cy="632697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7435034" y="4492691"/>
                <a:ext cx="632697" cy="63269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7582333" y="4615043"/>
                <a:ext cx="314301" cy="36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C00000"/>
                    </a:solidFill>
                    <a:latin typeface="+mj-lt"/>
                  </a:rPr>
                  <a:t>T</a:t>
                </a:r>
                <a:r>
                  <a:rPr lang="en-US" sz="3600" b="1" baseline="-25000" dirty="0" smtClean="0">
                    <a:solidFill>
                      <a:srgbClr val="C00000"/>
                    </a:solidFill>
                    <a:latin typeface="+mj-lt"/>
                  </a:rPr>
                  <a:t>1</a:t>
                </a:r>
                <a:endParaRPr lang="en-US" sz="3600" b="1" baseline="-25000" dirty="0">
                  <a:solidFill>
                    <a:srgbClr val="C00000"/>
                  </a:solidFill>
                  <a:latin typeface="+mj-lt"/>
                </a:endParaRP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3093926" y="3047670"/>
              <a:ext cx="632697" cy="632697"/>
              <a:chOff x="8962881" y="4512752"/>
              <a:chExt cx="632697" cy="632697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8962881" y="4512752"/>
                <a:ext cx="632697" cy="63269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9105830" y="4624373"/>
                <a:ext cx="314301" cy="36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0070C0"/>
                    </a:solidFill>
                    <a:latin typeface="+mj-lt"/>
                  </a:rPr>
                  <a:t>T</a:t>
                </a:r>
                <a:r>
                  <a:rPr lang="en-US" sz="3600" b="1" baseline="-25000" dirty="0" smtClean="0">
                    <a:solidFill>
                      <a:srgbClr val="0070C0"/>
                    </a:solidFill>
                    <a:latin typeface="+mj-lt"/>
                  </a:rPr>
                  <a:t>2</a:t>
                </a:r>
                <a:endParaRPr lang="en-US" sz="3600" b="1" baseline="-25000" dirty="0">
                  <a:solidFill>
                    <a:srgbClr val="0070C0"/>
                  </a:solidFill>
                  <a:latin typeface="+mj-lt"/>
                </a:endParaRPr>
              </a:p>
            </p:txBody>
          </p:sp>
        </p:grpSp>
        <p:cxnSp>
          <p:nvCxnSpPr>
            <p:cNvPr id="123" name="Straight Arrow Connector 122"/>
            <p:cNvCxnSpPr>
              <a:stCxn id="126" idx="7"/>
              <a:endCxn id="124" idx="1"/>
            </p:cNvCxnSpPr>
            <p:nvPr/>
          </p:nvCxnSpPr>
          <p:spPr>
            <a:xfrm>
              <a:off x="2106120" y="3129596"/>
              <a:ext cx="1080462" cy="1073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24" idx="3"/>
              <a:endCxn id="126" idx="5"/>
            </p:cNvCxnSpPr>
            <p:nvPr/>
          </p:nvCxnSpPr>
          <p:spPr>
            <a:xfrm flipH="1" flipV="1">
              <a:off x="2106119" y="3576981"/>
              <a:ext cx="1080464" cy="1073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Rectangle 128"/>
          <p:cNvSpPr/>
          <p:nvPr/>
        </p:nvSpPr>
        <p:spPr>
          <a:xfrm>
            <a:off x="2431394" y="5677497"/>
            <a:ext cx="732920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u="sng" dirty="0" smtClean="0">
                <a:latin typeface="+mj-lt"/>
              </a:rPr>
              <a:t>Theorem</a:t>
            </a:r>
            <a:r>
              <a:rPr lang="en-US" sz="2800" dirty="0">
                <a:latin typeface="+mj-lt"/>
              </a:rPr>
              <a:t>: Schedule is </a:t>
            </a:r>
            <a:r>
              <a:rPr lang="en-US" sz="2800" b="1" dirty="0">
                <a:latin typeface="+mj-lt"/>
              </a:rPr>
              <a:t>conflict serializable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800" dirty="0">
                <a:latin typeface="+mj-lt"/>
              </a:rPr>
              <a:t>if and only if its </a:t>
            </a:r>
            <a:r>
              <a:rPr lang="en-US" sz="2800" dirty="0" smtClean="0">
                <a:latin typeface="+mj-lt"/>
              </a:rPr>
              <a:t>conflict graph </a:t>
            </a:r>
            <a:r>
              <a:rPr lang="en-US" sz="2800" dirty="0">
                <a:latin typeface="+mj-lt"/>
              </a:rPr>
              <a:t>is </a:t>
            </a:r>
            <a:r>
              <a:rPr lang="en-US" sz="2800" b="1" u="sng" dirty="0">
                <a:latin typeface="+mj-lt"/>
              </a:rPr>
              <a:t>acyclic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3793532" y="4525347"/>
            <a:ext cx="132067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smtClean="0">
                <a:latin typeface="+mj-lt"/>
              </a:rPr>
              <a:t>Simple!</a:t>
            </a:r>
            <a:endParaRPr lang="en-US" sz="2800" b="1" dirty="0">
              <a:latin typeface="+mj-lt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2" name="Rectangle 13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3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1427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Let’s unpack this notion of acyclic conflict graphs…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066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endParaRPr lang="en-US" i="1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>
                <a:latin typeface="+mj-lt"/>
              </a:rPr>
              <a:t>Thank you for the great feedback (post coming soon)!</a:t>
            </a:r>
            <a:endParaRPr lang="en-US" i="1" dirty="0">
              <a:latin typeface="+mj-lt"/>
            </a:endParaRPr>
          </a:p>
          <a:p>
            <a:pPr marL="971550" lvl="1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Educational goals: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b="1" i="1" dirty="0"/>
              <a:t>Tech changes, </a:t>
            </a:r>
            <a:r>
              <a:rPr lang="en-US" sz="2000" b="1" i="1" dirty="0" smtClean="0"/>
              <a:t>principles change </a:t>
            </a:r>
            <a:r>
              <a:rPr lang="en-US" sz="2000" b="1" i="1" dirty="0"/>
              <a:t>more slowly </a:t>
            </a:r>
            <a:r>
              <a:rPr lang="en-US" dirty="0" smtClean="0">
                <a:latin typeface="+mj-lt"/>
              </a:rPr>
              <a:t>We teach principles and formal abstraction so you can adapt to a changing world and technology.</a:t>
            </a:r>
            <a:r>
              <a:rPr lang="en-US" i="1" dirty="0" smtClean="0">
                <a:latin typeface="+mj-lt"/>
              </a:rPr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>
                <a:latin typeface="+mj-lt"/>
              </a:rPr>
              <a:t>Ability to learn after you leave</a:t>
            </a:r>
            <a:r>
              <a:rPr lang="en-US" dirty="0" smtClean="0">
                <a:latin typeface="+mj-lt"/>
              </a:rPr>
              <a:t>. Why we give you new concepts in </a:t>
            </a:r>
            <a:r>
              <a:rPr lang="en-US" dirty="0" err="1" smtClean="0">
                <a:latin typeface="+mj-lt"/>
              </a:rPr>
              <a:t>homeworks</a:t>
            </a:r>
            <a:r>
              <a:rPr lang="en-US" dirty="0" smtClean="0">
                <a:latin typeface="+mj-lt"/>
              </a:rPr>
              <a:t> &amp; projects. </a:t>
            </a:r>
            <a:r>
              <a:rPr lang="en-US" i="1" dirty="0" smtClean="0">
                <a:latin typeface="+mj-lt"/>
              </a:rPr>
              <a:t>We want you to be able to pick up those changing concepts. But we test you fairly.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>
                <a:latin typeface="+mj-lt"/>
              </a:rPr>
              <a:t>We select the essentials for you.</a:t>
            </a:r>
            <a:r>
              <a:rPr lang="en-US" dirty="0" smtClean="0">
                <a:latin typeface="+mj-lt"/>
              </a:rPr>
              <a:t> We’ve thought about the material quite a bit. Feedback helpful, but we’d hope to get the benefit of the doubt. </a:t>
            </a:r>
            <a:r>
              <a:rPr lang="en-US" dirty="0" smtClean="0">
                <a:latin typeface="+mj-lt"/>
                <a:sym typeface="Wingdings"/>
              </a:rPr>
              <a:t></a:t>
            </a:r>
            <a:endParaRPr lang="en-US" b="1" dirty="0" smtClean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3. Thank you for being awesome </a:t>
            </a:r>
            <a:r>
              <a:rPr lang="en-US" dirty="0" err="1" smtClean="0">
                <a:latin typeface="+mj-lt"/>
              </a:rPr>
              <a:t>wrt</a:t>
            </a:r>
            <a:r>
              <a:rPr lang="en-US" dirty="0" smtClean="0">
                <a:latin typeface="+mj-lt"/>
              </a:rPr>
              <a:t> the midterm.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… some of you started early... Not cool.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SCPD people, a lot of you were </a:t>
            </a:r>
            <a:r>
              <a:rPr lang="en-US" i="1" dirty="0" smtClean="0">
                <a:latin typeface="+mj-lt"/>
              </a:rPr>
              <a:t>great</a:t>
            </a:r>
            <a:r>
              <a:rPr lang="en-US" dirty="0" smtClean="0">
                <a:latin typeface="+mj-lt"/>
              </a:rPr>
              <a:t>! 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3461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Announcements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874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DAGs &amp; Topological Orderings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/>
              <a:t>topological ordering </a:t>
            </a:r>
            <a:r>
              <a:rPr lang="en-US" dirty="0" smtClean="0"/>
              <a:t>of a directed graph is a linear ordering of its vertices that respects all the directed edges</a:t>
            </a:r>
          </a:p>
          <a:p>
            <a:endParaRPr lang="en-US" dirty="0" smtClean="0"/>
          </a:p>
          <a:p>
            <a:r>
              <a:rPr lang="en-US" dirty="0" smtClean="0"/>
              <a:t>A directed </a:t>
            </a:r>
            <a:r>
              <a:rPr lang="en-US" b="1" u="sng" dirty="0" smtClean="0"/>
              <a:t>acyclic</a:t>
            </a:r>
            <a:r>
              <a:rPr lang="en-US" dirty="0" smtClean="0"/>
              <a:t> graph (DAG) always has one or more </a:t>
            </a:r>
            <a:r>
              <a:rPr lang="en-US" b="1" dirty="0" smtClean="0"/>
              <a:t>topological orderings</a:t>
            </a:r>
          </a:p>
          <a:p>
            <a:pPr lvl="1"/>
            <a:r>
              <a:rPr lang="en-US" dirty="0" smtClean="0"/>
              <a:t>(And there exists a topological ordering </a:t>
            </a:r>
            <a:r>
              <a:rPr lang="en-US" i="1" dirty="0" smtClean="0"/>
              <a:t>if and only if </a:t>
            </a:r>
            <a:r>
              <a:rPr lang="en-US" dirty="0" smtClean="0"/>
              <a:t>there are no directed cycles)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628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Topological orderings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91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DAGs &amp; Topological Orderings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Ex: What is one possible topological ordering here?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520933" y="3508310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</a:t>
            </a: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32697" y="5038531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3</a:t>
            </a: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42435" y="5029200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010083" y="2929812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2" name="Straight Arrow Connector 11"/>
          <p:cNvCxnSpPr>
            <a:stCxn id="10" idx="2"/>
            <a:endCxn id="7" idx="6"/>
          </p:cNvCxnSpPr>
          <p:nvPr/>
        </p:nvCxnSpPr>
        <p:spPr>
          <a:xfrm flipH="1">
            <a:off x="2099431" y="3219061"/>
            <a:ext cx="1910652" cy="57849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  <a:endCxn id="9" idx="7"/>
          </p:cNvCxnSpPr>
          <p:nvPr/>
        </p:nvCxnSpPr>
        <p:spPr>
          <a:xfrm flipH="1">
            <a:off x="1436214" y="4086808"/>
            <a:ext cx="373968" cy="102711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4"/>
            <a:endCxn id="8" idx="1"/>
          </p:cNvCxnSpPr>
          <p:nvPr/>
        </p:nvCxnSpPr>
        <p:spPr>
          <a:xfrm>
            <a:off x="1810182" y="4086808"/>
            <a:ext cx="607234" cy="103644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400277" y="3335894"/>
            <a:ext cx="356337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Ex: 0, 1, 2</a:t>
            </a:r>
            <a:r>
              <a:rPr lang="en-US" sz="2400" smtClean="0">
                <a:latin typeface="+mj-lt"/>
              </a:rPr>
              <a:t>, 3  (or: 0, 1, 3, 2)</a:t>
            </a:r>
            <a:endParaRPr lang="en-US" sz="2400" dirty="0" smtClean="0"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3628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Topological orderings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81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DAGs &amp; Topological Orderings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Ex: What is one possible topological ordering here?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520933" y="3508310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</a:t>
            </a: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32697" y="5038531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3</a:t>
            </a: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42435" y="5029200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010083" y="2929812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2" name="Straight Arrow Connector 11"/>
          <p:cNvCxnSpPr>
            <a:stCxn id="10" idx="2"/>
            <a:endCxn id="7" idx="6"/>
          </p:cNvCxnSpPr>
          <p:nvPr/>
        </p:nvCxnSpPr>
        <p:spPr>
          <a:xfrm flipH="1">
            <a:off x="2099431" y="3219061"/>
            <a:ext cx="1910652" cy="57849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  <a:endCxn id="9" idx="7"/>
          </p:cNvCxnSpPr>
          <p:nvPr/>
        </p:nvCxnSpPr>
        <p:spPr>
          <a:xfrm flipH="1">
            <a:off x="1436214" y="4086808"/>
            <a:ext cx="373968" cy="102711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1520933" y="5327780"/>
            <a:ext cx="811764" cy="5099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82831" y="4086808"/>
            <a:ext cx="2626338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There </a:t>
            </a:r>
            <a:r>
              <a:rPr lang="en-US" sz="3200" smtClean="0">
                <a:latin typeface="+mj-lt"/>
              </a:rPr>
              <a:t>is none!</a:t>
            </a:r>
            <a:endParaRPr lang="en-US" sz="3200" dirty="0" smtClean="0">
              <a:latin typeface="+mj-lt"/>
            </a:endParaRPr>
          </a:p>
        </p:txBody>
      </p:sp>
      <p:cxnSp>
        <p:nvCxnSpPr>
          <p:cNvPr id="17" name="Straight Arrow Connector 16"/>
          <p:cNvCxnSpPr>
            <a:stCxn id="8" idx="0"/>
            <a:endCxn id="7" idx="5"/>
          </p:cNvCxnSpPr>
          <p:nvPr/>
        </p:nvCxnSpPr>
        <p:spPr>
          <a:xfrm flipH="1" flipV="1">
            <a:off x="2014712" y="4002089"/>
            <a:ext cx="607234" cy="103644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3628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Topological orderings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50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to conflict </a:t>
            </a:r>
            <a:r>
              <a:rPr lang="en-US" dirty="0" err="1" smtClean="0"/>
              <a:t>serializability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conflict graph, a topological ordering of nodes corresponds to </a:t>
            </a:r>
            <a:r>
              <a:rPr lang="en-US" b="1" dirty="0" smtClean="0"/>
              <a:t>a serial ordering of TXNs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Thus an </a:t>
            </a:r>
            <a:r>
              <a:rPr lang="en-US" b="1" u="sng" dirty="0" smtClean="0"/>
              <a:t>acyclic</a:t>
            </a:r>
            <a:r>
              <a:rPr lang="en-US" dirty="0"/>
              <a:t> </a:t>
            </a:r>
            <a:r>
              <a:rPr lang="en-US" dirty="0" smtClean="0"/>
              <a:t>conflict graph </a:t>
            </a:r>
            <a:r>
              <a:rPr lang="en-US" dirty="0" smtClean="0">
                <a:sym typeface="Wingdings"/>
              </a:rPr>
              <a:t> conflict serializable!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31396" y="4987032"/>
            <a:ext cx="732920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u="sng" dirty="0" smtClean="0">
                <a:latin typeface="+mj-lt"/>
              </a:rPr>
              <a:t>Theorem</a:t>
            </a:r>
            <a:r>
              <a:rPr lang="en-US" sz="2800" dirty="0">
                <a:latin typeface="+mj-lt"/>
              </a:rPr>
              <a:t>: Schedule is </a:t>
            </a:r>
            <a:r>
              <a:rPr lang="en-US" sz="2800" b="1" dirty="0">
                <a:latin typeface="+mj-lt"/>
              </a:rPr>
              <a:t>conflict serializable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800" dirty="0">
                <a:latin typeface="+mj-lt"/>
              </a:rPr>
              <a:t>if and only if its </a:t>
            </a:r>
            <a:r>
              <a:rPr lang="en-US" sz="2800" dirty="0" smtClean="0">
                <a:latin typeface="+mj-lt"/>
              </a:rPr>
              <a:t>conflict graph </a:t>
            </a:r>
            <a:r>
              <a:rPr lang="en-US" sz="2800" dirty="0">
                <a:latin typeface="+mj-lt"/>
              </a:rPr>
              <a:t>is </a:t>
            </a:r>
            <a:r>
              <a:rPr lang="en-US" sz="2800" b="1" u="sng" dirty="0">
                <a:latin typeface="+mj-lt"/>
              </a:rPr>
              <a:t>acyclic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628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Topological orderings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65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Strict Two-Phase Locking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consider </a:t>
            </a:r>
            <a:r>
              <a:rPr lang="en-US" b="1" dirty="0" smtClean="0"/>
              <a:t>locking</a:t>
            </a:r>
            <a:r>
              <a:rPr lang="en-US" dirty="0" smtClean="0"/>
              <a:t>- specifically, </a:t>
            </a:r>
            <a:r>
              <a:rPr lang="en-US" i="1" dirty="0" smtClean="0"/>
              <a:t>strict two-phase locking</a:t>
            </a:r>
            <a:r>
              <a:rPr lang="en-US" dirty="0" smtClean="0"/>
              <a:t>- as a way to deal with concurrency, because is </a:t>
            </a:r>
            <a:r>
              <a:rPr lang="en-US" b="1" dirty="0" smtClean="0"/>
              <a:t>guarantees conflict </a:t>
            </a:r>
            <a:r>
              <a:rPr lang="en-US" b="1" dirty="0" err="1" smtClean="0"/>
              <a:t>serializability</a:t>
            </a:r>
            <a:r>
              <a:rPr lang="en-US" b="1" dirty="0" smtClean="0"/>
              <a:t> (if it completes- see upcoming…)</a:t>
            </a:r>
          </a:p>
          <a:p>
            <a:endParaRPr lang="en-US" b="1" dirty="0"/>
          </a:p>
          <a:p>
            <a:r>
              <a:rPr lang="en-US" dirty="0" smtClean="0"/>
              <a:t>Also (</a:t>
            </a:r>
            <a:r>
              <a:rPr lang="en-US" i="1" dirty="0" smtClean="0"/>
              <a:t>conceptually</a:t>
            </a:r>
            <a:r>
              <a:rPr lang="en-US" dirty="0" smtClean="0"/>
              <a:t>) straightforward to implement, and transparent to the user!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671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Strict 2PL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167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864385" y="396766"/>
            <a:ext cx="9857561" cy="1104900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/>
              <a:t>Strict Two-phase Locking (Strict 2PL) Protocol: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4385" y="1635672"/>
            <a:ext cx="8336259" cy="4841327"/>
          </a:xfrm>
          <a:noFill/>
          <a:ln/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b="1" dirty="0" smtClean="0"/>
              <a:t>TXNs obtain:</a:t>
            </a:r>
            <a:endParaRPr lang="en-US" sz="3500" b="1" dirty="0">
              <a:latin typeface="+mj-lt"/>
            </a:endParaRPr>
          </a:p>
          <a:p>
            <a:endParaRPr lang="en-US" dirty="0" smtClean="0"/>
          </a:p>
          <a:p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b="1" dirty="0"/>
              <a:t>X (</a:t>
            </a:r>
            <a:r>
              <a:rPr lang="en-US" b="1" i="1" dirty="0"/>
              <a:t>exclusive</a:t>
            </a:r>
            <a:r>
              <a:rPr lang="en-US" b="1" dirty="0"/>
              <a:t>) lock </a:t>
            </a:r>
            <a:r>
              <a:rPr lang="en-US" dirty="0"/>
              <a:t>on object before </a:t>
            </a:r>
            <a:r>
              <a:rPr lang="en-US" b="1" dirty="0"/>
              <a:t>writing</a:t>
            </a:r>
            <a:r>
              <a:rPr lang="en-US" dirty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If </a:t>
            </a:r>
            <a:r>
              <a:rPr lang="en-US" dirty="0"/>
              <a:t>a TXN </a:t>
            </a:r>
            <a:r>
              <a:rPr lang="en-US" dirty="0" smtClean="0"/>
              <a:t>holds, </a:t>
            </a:r>
            <a:r>
              <a:rPr lang="en-US" dirty="0"/>
              <a:t>no other TXN can get </a:t>
            </a:r>
            <a:r>
              <a:rPr lang="en-US" dirty="0" smtClean="0"/>
              <a:t>a</a:t>
            </a:r>
            <a:r>
              <a:rPr lang="en-US" i="1" dirty="0" smtClean="0"/>
              <a:t> </a:t>
            </a:r>
            <a:r>
              <a:rPr lang="en-US" dirty="0" smtClean="0"/>
              <a:t>lock </a:t>
            </a:r>
            <a:r>
              <a:rPr lang="en-US" dirty="0"/>
              <a:t>(S or X) on that object.</a:t>
            </a:r>
          </a:p>
          <a:p>
            <a:endParaRPr lang="en-US" dirty="0" smtClean="0"/>
          </a:p>
          <a:p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b="1" dirty="0"/>
              <a:t>S (</a:t>
            </a:r>
            <a:r>
              <a:rPr lang="en-US" b="1" i="1" dirty="0"/>
              <a:t>shared</a:t>
            </a:r>
            <a:r>
              <a:rPr lang="en-US" b="1" dirty="0"/>
              <a:t>) lock </a:t>
            </a:r>
            <a:r>
              <a:rPr lang="en-US" dirty="0"/>
              <a:t>on object before </a:t>
            </a:r>
            <a:r>
              <a:rPr lang="en-US" b="1" dirty="0" smtClean="0"/>
              <a:t>reading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If </a:t>
            </a:r>
            <a:r>
              <a:rPr lang="en-US" dirty="0"/>
              <a:t>a TXN </a:t>
            </a:r>
            <a:r>
              <a:rPr lang="en-US" dirty="0" smtClean="0"/>
              <a:t>holds, </a:t>
            </a:r>
            <a:r>
              <a:rPr lang="en-US" dirty="0"/>
              <a:t>no other TXN can get </a:t>
            </a:r>
            <a:r>
              <a:rPr lang="en-US" i="1" u="sng" dirty="0"/>
              <a:t>an X lock</a:t>
            </a:r>
            <a:r>
              <a:rPr lang="en-US" i="1" dirty="0"/>
              <a:t> </a:t>
            </a:r>
            <a:r>
              <a:rPr lang="en-US" dirty="0"/>
              <a:t>on that object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/>
              <a:t>locks held by a </a:t>
            </a:r>
            <a:r>
              <a:rPr lang="en-US" dirty="0" smtClean="0"/>
              <a:t>TXN are </a:t>
            </a:r>
            <a:r>
              <a:rPr lang="en-US" dirty="0"/>
              <a:t>released when </a:t>
            </a:r>
            <a:r>
              <a:rPr lang="en-US" dirty="0" smtClean="0"/>
              <a:t>TXN completes.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94065" y="212797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200643" y="2969920"/>
            <a:ext cx="2879835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Terminology here- “exclusive”, “shared”- meant to be intuitive- no tricks!</a:t>
            </a:r>
            <a:endParaRPr lang="en-US" sz="24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7671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Strict 2PL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8321404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uiExpand="1" build="p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2723109" y="4717576"/>
            <a:ext cx="7092041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Picture of 2-Phase Locking (2PL)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978401" y="2638872"/>
            <a:ext cx="1926304" cy="20787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978402" y="5335700"/>
            <a:ext cx="4695085" cy="0"/>
          </a:xfrm>
          <a:prstGeom prst="straightConnector1">
            <a:avLst/>
          </a:prstGeom>
          <a:ln w="889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48920" y="5307161"/>
            <a:ext cx="2383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Time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904705" y="2638872"/>
            <a:ext cx="0" cy="20787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28652" y="4717576"/>
            <a:ext cx="26069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5928652" y="2638874"/>
            <a:ext cx="2606972" cy="1926303"/>
          </a:xfrm>
          <a:prstGeom prst="line">
            <a:avLst/>
          </a:prstGeom>
          <a:ln w="38100">
            <a:solidFill>
              <a:srgbClr val="0000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04079" y="6021687"/>
            <a:ext cx="2340407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Strict 2PL</a:t>
            </a:r>
          </a:p>
        </p:txBody>
      </p:sp>
      <p:cxnSp>
        <p:nvCxnSpPr>
          <p:cNvPr id="19" name="Straight Arrow Connector 18"/>
          <p:cNvCxnSpPr>
            <a:stCxn id="17" idx="0"/>
          </p:cNvCxnSpPr>
          <p:nvPr/>
        </p:nvCxnSpPr>
        <p:spPr>
          <a:xfrm flipH="1" flipV="1">
            <a:off x="7232138" y="4717577"/>
            <a:ext cx="442144" cy="1304110"/>
          </a:xfrm>
          <a:prstGeom prst="straightConnector1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65908" y="4051495"/>
            <a:ext cx="154124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/>
              <a:t>0 locks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3992420" y="2284063"/>
            <a:ext cx="0" cy="2444541"/>
          </a:xfrm>
          <a:prstGeom prst="straightConnector1">
            <a:avLst/>
          </a:prstGeom>
          <a:ln w="889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647363" y="1552165"/>
            <a:ext cx="23832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# Locks the TXN has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951660" y="1587688"/>
            <a:ext cx="2317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Lock Acquisition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32137" y="2337541"/>
            <a:ext cx="3110598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Lock Release</a:t>
            </a:r>
          </a:p>
          <a:p>
            <a:pPr algn="ctr"/>
            <a:r>
              <a:rPr lang="en-US" sz="3000" dirty="0"/>
              <a:t>On TXN commit!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7671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Strict 2PL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249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 smtClean="0"/>
              <a:t>Strict </a:t>
            </a:r>
            <a:r>
              <a:rPr lang="en-US" dirty="0"/>
              <a:t>2PL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98388"/>
            <a:ext cx="7258878" cy="844935"/>
          </a:xfrm>
          <a:solidFill>
            <a:schemeClr val="accent1">
              <a:lumMod val="20000"/>
              <a:lumOff val="80000"/>
            </a:schemeClr>
          </a:solidFill>
          <a:ln/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0488" tIns="44450" rIns="90488" bIns="44450" rtlCol="0">
            <a:noAutofit/>
          </a:bodyPr>
          <a:lstStyle/>
          <a:p>
            <a:pPr marL="0" indent="0">
              <a:buNone/>
            </a:pPr>
            <a:r>
              <a:rPr lang="en-US" u="sng" dirty="0" smtClean="0">
                <a:latin typeface="+mj-lt"/>
              </a:rPr>
              <a:t>Theorem:</a:t>
            </a:r>
            <a:r>
              <a:rPr lang="en-US" dirty="0" smtClean="0">
                <a:latin typeface="+mj-lt"/>
              </a:rPr>
              <a:t> Strict </a:t>
            </a:r>
            <a:r>
              <a:rPr lang="en-US" dirty="0">
                <a:latin typeface="+mj-lt"/>
              </a:rPr>
              <a:t>2PL allows only schedules whose </a:t>
            </a:r>
            <a:r>
              <a:rPr lang="en-US" dirty="0" smtClean="0">
                <a:latin typeface="+mj-lt"/>
              </a:rPr>
              <a:t>dependency graph </a:t>
            </a:r>
            <a:r>
              <a:rPr lang="en-US" dirty="0">
                <a:latin typeface="+mj-lt"/>
              </a:rPr>
              <a:t>is acyclic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072641" y="5000688"/>
                <a:ext cx="8229600" cy="107721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+mj-lt"/>
                  </a:rPr>
                  <a:t>Therefore, Strict 2PL only allows </a:t>
                </a:r>
                <a:r>
                  <a:rPr lang="en-US" sz="3200" dirty="0" smtClean="0">
                    <a:latin typeface="+mj-lt"/>
                  </a:rPr>
                  <a:t>conflict serializable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 smtClean="0">
                    <a:latin typeface="+mj-lt"/>
                  </a:rPr>
                  <a:t>serializable schedules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41" y="5000688"/>
                <a:ext cx="8229600" cy="10772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38200" y="3121841"/>
            <a:ext cx="9372601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Proof Intuition: </a:t>
            </a:r>
            <a:r>
              <a:rPr lang="en-US" sz="2400" dirty="0" smtClean="0"/>
              <a:t>In </a:t>
            </a:r>
            <a:r>
              <a:rPr lang="en-US" sz="2400" dirty="0"/>
              <a:t>strict 2PL, </a:t>
            </a:r>
            <a:r>
              <a:rPr lang="en-US" sz="2400" dirty="0" smtClean="0"/>
              <a:t>if there is an edge </a:t>
            </a:r>
            <a:r>
              <a:rPr lang="en-US" sz="2400" dirty="0"/>
              <a:t>T</a:t>
            </a:r>
            <a:r>
              <a:rPr lang="en-US" sz="2400" baseline="-25000" dirty="0"/>
              <a:t>i</a:t>
            </a:r>
            <a:r>
              <a:rPr lang="en-US" sz="2400" dirty="0"/>
              <a:t> </a:t>
            </a:r>
            <a:r>
              <a:rPr lang="en-US" sz="2400" dirty="0">
                <a:sym typeface="Wingdings"/>
              </a:rPr>
              <a:t></a:t>
            </a:r>
            <a:r>
              <a:rPr lang="en-US" sz="2400" dirty="0"/>
              <a:t> </a:t>
            </a:r>
            <a:r>
              <a:rPr lang="en-US" sz="2400" dirty="0" err="1"/>
              <a:t>T</a:t>
            </a:r>
            <a:r>
              <a:rPr lang="en-US" sz="2400" baseline="-25000" dirty="0" err="1"/>
              <a:t>j</a:t>
            </a:r>
            <a:r>
              <a:rPr lang="en-US" sz="2400" dirty="0"/>
              <a:t> </a:t>
            </a:r>
            <a:r>
              <a:rPr lang="en-US" sz="2400" dirty="0" smtClean="0"/>
              <a:t>(i.e</a:t>
            </a:r>
            <a:r>
              <a:rPr lang="en-US" sz="2400" dirty="0"/>
              <a:t>. </a:t>
            </a:r>
            <a:r>
              <a:rPr lang="en-US" sz="2400" dirty="0" err="1"/>
              <a:t>T</a:t>
            </a:r>
            <a:r>
              <a:rPr lang="en-US" sz="2400" baseline="-25000" dirty="0" err="1"/>
              <a:t>i</a:t>
            </a:r>
            <a:r>
              <a:rPr lang="en-US" sz="2400" baseline="-25000" dirty="0"/>
              <a:t> </a:t>
            </a:r>
            <a:r>
              <a:rPr lang="en-US" sz="2400" dirty="0" smtClean="0"/>
              <a:t>and </a:t>
            </a:r>
            <a:r>
              <a:rPr lang="en-US" sz="2400" dirty="0" err="1" smtClean="0"/>
              <a:t>T</a:t>
            </a:r>
            <a:r>
              <a:rPr lang="en-US" sz="2400" baseline="-25000" dirty="0" err="1" smtClean="0"/>
              <a:t>j</a:t>
            </a:r>
            <a:r>
              <a:rPr lang="en-US" sz="2400" dirty="0" smtClean="0"/>
              <a:t> conflict) then </a:t>
            </a:r>
            <a:r>
              <a:rPr lang="en-US" sz="2400" dirty="0" err="1"/>
              <a:t>T</a:t>
            </a:r>
            <a:r>
              <a:rPr lang="en-US" sz="2400" baseline="-25000" dirty="0" err="1"/>
              <a:t>j</a:t>
            </a:r>
            <a:r>
              <a:rPr lang="en-US" sz="2400" dirty="0"/>
              <a:t> needs to wait until T</a:t>
            </a:r>
            <a:r>
              <a:rPr lang="en-US" sz="2400" baseline="-25000" dirty="0"/>
              <a:t>i</a:t>
            </a:r>
            <a:r>
              <a:rPr lang="en-US" sz="2400" dirty="0"/>
              <a:t> is finished – so </a:t>
            </a:r>
            <a:r>
              <a:rPr lang="en-US" sz="2400" i="1" dirty="0" smtClean="0"/>
              <a:t>cannot </a:t>
            </a:r>
            <a:r>
              <a:rPr lang="en-US" sz="2400" dirty="0" smtClean="0"/>
              <a:t>have an </a:t>
            </a:r>
            <a:r>
              <a:rPr lang="en-US" sz="2400" dirty="0"/>
              <a:t>edge </a:t>
            </a:r>
            <a:r>
              <a:rPr lang="en-US" sz="2400" dirty="0" err="1" smtClean="0"/>
              <a:t>T</a:t>
            </a:r>
            <a:r>
              <a:rPr lang="en-US" sz="2400" baseline="-25000" dirty="0" err="1" smtClean="0"/>
              <a:t>j</a:t>
            </a:r>
            <a:r>
              <a:rPr lang="en-US" sz="2400" dirty="0" smtClean="0"/>
              <a:t> </a:t>
            </a:r>
            <a:r>
              <a:rPr lang="en-US" sz="2400" dirty="0">
                <a:sym typeface="Wingdings"/>
              </a:rPr>
              <a:t></a:t>
            </a:r>
            <a:r>
              <a:rPr lang="en-US" sz="2400" dirty="0"/>
              <a:t> </a:t>
            </a:r>
            <a:r>
              <a:rPr lang="en-US" sz="2400" dirty="0" err="1" smtClean="0"/>
              <a:t>T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</a:t>
            </a:r>
            <a:endParaRPr lang="en-US" sz="2400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7671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Strict 2PL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27857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 animBg="1"/>
      <p:bldP spid="2" grpId="0" animBg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Strict </a:t>
            </a:r>
            <a:r>
              <a:rPr lang="en-US" dirty="0"/>
              <a:t>2</a:t>
            </a:r>
            <a:r>
              <a:rPr lang="en-US" dirty="0" smtClean="0"/>
              <a:t>PL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a schedule follows strict 2PL</a:t>
            </a:r>
            <a:r>
              <a:rPr lang="en-US" dirty="0"/>
              <a:t> </a:t>
            </a:r>
            <a:r>
              <a:rPr lang="en-US" dirty="0" smtClean="0"/>
              <a:t>and locking, it is conflict serializable…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…and thus serializable</a:t>
            </a:r>
          </a:p>
          <a:p>
            <a:pPr lvl="1"/>
            <a:r>
              <a:rPr lang="en-US" dirty="0" smtClean="0"/>
              <a:t>…and thus maintains isolation &amp; consistency!</a:t>
            </a:r>
          </a:p>
          <a:p>
            <a:endParaRPr lang="en-US" dirty="0" smtClean="0"/>
          </a:p>
          <a:p>
            <a:r>
              <a:rPr lang="en-US" dirty="0" smtClean="0"/>
              <a:t>Not all serializable schedules are allowed by strict 2PL. </a:t>
            </a:r>
          </a:p>
          <a:p>
            <a:endParaRPr lang="en-US" dirty="0"/>
          </a:p>
          <a:p>
            <a:r>
              <a:rPr lang="en-US" dirty="0" smtClean="0"/>
              <a:t>So let’s use strict 2PL, what could go wrong?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7671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Strict 2PL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332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/>
              <a:t>Deadlock </a:t>
            </a:r>
            <a:r>
              <a:rPr lang="en-US" dirty="0" smtClean="0"/>
              <a:t>Detection: Example</a:t>
            </a:r>
            <a:endParaRPr lang="en-US" dirty="0"/>
          </a:p>
        </p:txBody>
      </p:sp>
      <p:sp>
        <p:nvSpPr>
          <p:cNvPr id="26639" name="Oval 15"/>
          <p:cNvSpPr>
            <a:spLocks noChangeArrowheads="1"/>
          </p:cNvSpPr>
          <p:nvPr/>
        </p:nvSpPr>
        <p:spPr bwMode="auto">
          <a:xfrm>
            <a:off x="89965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111301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83696" y="5085423"/>
            <a:ext cx="469152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First, T</a:t>
            </a:r>
            <a:r>
              <a:rPr lang="en-US" sz="2800" baseline="-25000" dirty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 requests a shared lock on A to read from it</a:t>
            </a:r>
            <a:endParaRPr lang="en-US" sz="2800" b="1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081864" y="3865517"/>
            <a:ext cx="793579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02246" y="254307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2246" y="314308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21678" y="2611535"/>
            <a:ext cx="679994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(A)</a:t>
            </a:r>
            <a:endParaRPr lang="en-US" sz="2400" b="1" i="1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20381" y="2611535"/>
            <a:ext cx="704039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(A)</a:t>
            </a:r>
            <a:endParaRPr lang="en-US" sz="2400" dirty="0">
              <a:latin typeface="+mj-lt"/>
            </a:endParaRP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>
          <a:xfrm>
            <a:off x="8982269" y="1776194"/>
            <a:ext cx="2371531" cy="431847"/>
          </a:xfrm>
          <a:prstGeom prst="rect">
            <a:avLst/>
          </a:prstGeom>
          <a:noFill/>
          <a:ln/>
        </p:spPr>
        <p:txBody>
          <a:bodyPr vert="horz" lIns="90488" tIns="44450" rIns="90488" bIns="4445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+mj-lt"/>
              </a:rPr>
              <a:t>Waits-for graph:</a:t>
            </a:r>
            <a:endParaRPr lang="en-US" dirty="0" smtClean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29645" y="2537460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255949" y="2524696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3" name="Rectangle 4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63223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>
                <a:latin typeface="+mj-lt"/>
              </a:rPr>
              <a:t>[From 9-2]: </a:t>
            </a:r>
            <a:r>
              <a:rPr lang="en-US" dirty="0" smtClean="0">
                <a:latin typeface="+mj-lt"/>
              </a:rPr>
              <a:t>Conflict Serializability &amp; Deadlock</a:t>
            </a:r>
            <a:endParaRPr lang="en-US" i="1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 Buffer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External Merge Sort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618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/>
              <a:t>Deadlock </a:t>
            </a:r>
            <a:r>
              <a:rPr lang="en-US" dirty="0" smtClean="0"/>
              <a:t>Detection: Example</a:t>
            </a:r>
            <a:endParaRPr lang="en-US" dirty="0"/>
          </a:p>
        </p:txBody>
      </p:sp>
      <p:sp>
        <p:nvSpPr>
          <p:cNvPr id="26639" name="Oval 15"/>
          <p:cNvSpPr>
            <a:spLocks noChangeArrowheads="1"/>
          </p:cNvSpPr>
          <p:nvPr/>
        </p:nvSpPr>
        <p:spPr bwMode="auto">
          <a:xfrm>
            <a:off x="89965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111301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83696" y="5085423"/>
            <a:ext cx="469152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Next, T</a:t>
            </a:r>
            <a:r>
              <a:rPr lang="en-US" sz="2800" baseline="-25000" dirty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 requests a shared lock on B to read from it</a:t>
            </a:r>
            <a:endParaRPr lang="en-US" sz="2800" b="1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081864" y="3865517"/>
            <a:ext cx="793579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02246" y="254307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2246" y="314308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68056" y="3203169"/>
            <a:ext cx="670376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(B)</a:t>
            </a:r>
            <a:endParaRPr lang="en-US" sz="2400" b="1" i="1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74965" y="3203169"/>
            <a:ext cx="696024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(B)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21678" y="2611535"/>
            <a:ext cx="679994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(A)</a:t>
            </a:r>
            <a:endParaRPr lang="en-US" sz="2400" b="1" i="1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20381" y="2611535"/>
            <a:ext cx="704039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(A)</a:t>
            </a:r>
            <a:endParaRPr lang="en-US" sz="2400" dirty="0">
              <a:latin typeface="+mj-lt"/>
            </a:endParaRP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>
          <a:xfrm>
            <a:off x="8982269" y="1776194"/>
            <a:ext cx="2371531" cy="431847"/>
          </a:xfrm>
          <a:prstGeom prst="rect">
            <a:avLst/>
          </a:prstGeom>
          <a:noFill/>
          <a:ln/>
        </p:spPr>
        <p:txBody>
          <a:bodyPr vert="horz" lIns="90488" tIns="44450" rIns="90488" bIns="4445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+mj-lt"/>
              </a:rPr>
              <a:t>Waits-for graph:</a:t>
            </a:r>
            <a:endParaRPr lang="en-US" dirty="0" smtClean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29645" y="2537460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255949" y="2524696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3" name="Rectangle 4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9688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/>
              <a:t>Deadlock </a:t>
            </a:r>
            <a:r>
              <a:rPr lang="en-US" dirty="0" smtClean="0"/>
              <a:t>Detection: Example</a:t>
            </a:r>
            <a:endParaRPr lang="en-US" dirty="0"/>
          </a:p>
        </p:txBody>
      </p:sp>
      <p:sp>
        <p:nvSpPr>
          <p:cNvPr id="26639" name="Oval 15"/>
          <p:cNvSpPr>
            <a:spLocks noChangeArrowheads="1"/>
          </p:cNvSpPr>
          <p:nvPr/>
        </p:nvSpPr>
        <p:spPr bwMode="auto">
          <a:xfrm>
            <a:off x="89965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111301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83696" y="5085423"/>
            <a:ext cx="4691523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 then requests an exclusive lock on A to write to it- </a:t>
            </a:r>
            <a:r>
              <a:rPr lang="en-US" sz="2800" b="1" dirty="0" smtClean="0">
                <a:latin typeface="+mj-lt"/>
              </a:rPr>
              <a:t>now T</a:t>
            </a:r>
            <a:r>
              <a:rPr lang="en-US" sz="2800" b="1" baseline="-25000" dirty="0">
                <a:latin typeface="+mj-lt"/>
              </a:rPr>
              <a:t>2</a:t>
            </a:r>
            <a:r>
              <a:rPr lang="en-US" sz="2800" b="1" dirty="0" smtClean="0">
                <a:latin typeface="+mj-lt"/>
              </a:rPr>
              <a:t> is waiting on T</a:t>
            </a:r>
            <a:r>
              <a:rPr lang="en-US" sz="2800" b="1" baseline="-25000" dirty="0" smtClean="0">
                <a:latin typeface="+mj-lt"/>
              </a:rPr>
              <a:t>1</a:t>
            </a:r>
            <a:r>
              <a:rPr lang="en-US" sz="2800" b="1" dirty="0" smtClean="0">
                <a:latin typeface="+mj-lt"/>
              </a:rPr>
              <a:t>…</a:t>
            </a:r>
            <a:endParaRPr lang="en-US" sz="2800" b="1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081864" y="3865517"/>
            <a:ext cx="793579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02246" y="254307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2246" y="314308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07522" y="3203169"/>
            <a:ext cx="694421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X(A)</a:t>
            </a:r>
            <a:endParaRPr lang="en-US" sz="2400" b="1" i="1" dirty="0"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68056" y="3203169"/>
            <a:ext cx="670376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(B)</a:t>
            </a:r>
            <a:endParaRPr lang="en-US" sz="2400" b="1" i="1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74965" y="3203169"/>
            <a:ext cx="696024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(B)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21678" y="2611535"/>
            <a:ext cx="679994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(A)</a:t>
            </a:r>
            <a:endParaRPr lang="en-US" sz="2400" b="1" i="1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20381" y="2611535"/>
            <a:ext cx="704039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(A)</a:t>
            </a:r>
            <a:endParaRPr lang="en-US" sz="2400" dirty="0">
              <a:latin typeface="+mj-lt"/>
            </a:endParaRP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>
          <a:xfrm>
            <a:off x="8982269" y="1776194"/>
            <a:ext cx="2371531" cy="431847"/>
          </a:xfrm>
          <a:prstGeom prst="rect">
            <a:avLst/>
          </a:prstGeom>
          <a:noFill/>
          <a:ln/>
        </p:spPr>
        <p:txBody>
          <a:bodyPr vert="horz" lIns="90488" tIns="44450" rIns="90488" bIns="4445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+mj-lt"/>
              </a:rPr>
              <a:t>Waits-for graph:</a:t>
            </a:r>
            <a:endParaRPr lang="en-US" dirty="0" smtClean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29645" y="2537460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255949" y="2524696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53" name="Line 23"/>
          <p:cNvSpPr>
            <a:spLocks noChangeShapeType="1"/>
          </p:cNvSpPr>
          <p:nvPr/>
        </p:nvSpPr>
        <p:spPr bwMode="auto">
          <a:xfrm flipH="1" flipV="1">
            <a:off x="9563189" y="3080699"/>
            <a:ext cx="169276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3" name="Rectangle 4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238476" y="3203168"/>
            <a:ext cx="811441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W(A)</a:t>
            </a:r>
            <a:endParaRPr lang="en-US" sz="24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53809" y="3073200"/>
            <a:ext cx="1086124" cy="69446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smtClean="0">
                <a:solidFill>
                  <a:schemeClr val="tx1"/>
                </a:solidFill>
                <a:latin typeface="+mj-lt"/>
              </a:rPr>
              <a:t>Waiting…</a:t>
            </a:r>
            <a:endParaRPr lang="en-US" b="1" i="1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179209" y="3080699"/>
            <a:ext cx="0" cy="686968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7058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/>
              <a:t>Deadlock </a:t>
            </a:r>
            <a:r>
              <a:rPr lang="en-US" dirty="0" smtClean="0"/>
              <a:t>Detection: Example</a:t>
            </a:r>
            <a:endParaRPr lang="en-US" dirty="0"/>
          </a:p>
        </p:txBody>
      </p:sp>
      <p:sp>
        <p:nvSpPr>
          <p:cNvPr id="26639" name="Oval 15"/>
          <p:cNvSpPr>
            <a:spLocks noChangeArrowheads="1"/>
          </p:cNvSpPr>
          <p:nvPr/>
        </p:nvSpPr>
        <p:spPr bwMode="auto">
          <a:xfrm>
            <a:off x="89965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111301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7" name="Line 23"/>
          <p:cNvSpPr>
            <a:spLocks noChangeShapeType="1"/>
          </p:cNvSpPr>
          <p:nvPr/>
        </p:nvSpPr>
        <p:spPr bwMode="auto">
          <a:xfrm>
            <a:off x="9682371" y="2776125"/>
            <a:ext cx="1447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83696" y="5085423"/>
            <a:ext cx="4691523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Finally, T</a:t>
            </a:r>
            <a:r>
              <a:rPr lang="en-US" sz="2800" baseline="-25000" dirty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 requests an exclusive lock on B to write to it- </a:t>
            </a:r>
            <a:r>
              <a:rPr lang="en-US" sz="2800" b="1" dirty="0" smtClean="0">
                <a:latin typeface="+mj-lt"/>
              </a:rPr>
              <a:t>now T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 smtClean="0">
                <a:latin typeface="+mj-lt"/>
              </a:rPr>
              <a:t> is waiting on T</a:t>
            </a:r>
            <a:r>
              <a:rPr lang="en-US" sz="2800" b="1" baseline="-25000" dirty="0">
                <a:latin typeface="+mj-lt"/>
              </a:rPr>
              <a:t>2</a:t>
            </a:r>
            <a:r>
              <a:rPr lang="en-US" sz="2800" b="1" dirty="0" smtClean="0">
                <a:latin typeface="+mj-lt"/>
              </a:rPr>
              <a:t>… DEADLOCK!</a:t>
            </a:r>
            <a:endParaRPr lang="en-US" sz="2800" b="1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081864" y="3865517"/>
            <a:ext cx="693767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02246" y="254307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2246" y="314308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04128" y="2610544"/>
            <a:ext cx="686406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X(B)</a:t>
            </a:r>
            <a:endParaRPr lang="en-US" sz="2400" b="1" i="1" dirty="0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07522" y="3203169"/>
            <a:ext cx="694421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X(A)</a:t>
            </a:r>
            <a:endParaRPr lang="en-US" sz="2400" b="1" i="1" dirty="0"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68056" y="3203169"/>
            <a:ext cx="670376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(B)</a:t>
            </a:r>
            <a:endParaRPr lang="en-US" sz="2400" b="1" i="1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74965" y="3203169"/>
            <a:ext cx="696024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(B)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21678" y="2611535"/>
            <a:ext cx="679994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(A)</a:t>
            </a:r>
            <a:endParaRPr lang="en-US" sz="2400" b="1" i="1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20381" y="2611535"/>
            <a:ext cx="704039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(A)</a:t>
            </a:r>
            <a:endParaRPr lang="en-US" sz="2400" dirty="0">
              <a:latin typeface="+mj-lt"/>
            </a:endParaRP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>
          <a:xfrm>
            <a:off x="8982269" y="1776194"/>
            <a:ext cx="2371531" cy="431847"/>
          </a:xfrm>
          <a:prstGeom prst="rect">
            <a:avLst/>
          </a:prstGeom>
          <a:noFill/>
          <a:ln/>
        </p:spPr>
        <p:txBody>
          <a:bodyPr vert="horz" lIns="90488" tIns="44450" rIns="90488" bIns="4445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+mj-lt"/>
              </a:rPr>
              <a:t>Waits-for graph:</a:t>
            </a:r>
            <a:endParaRPr lang="en-US" dirty="0" smtClean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29645" y="2537460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255949" y="2524696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53" name="Line 23"/>
          <p:cNvSpPr>
            <a:spLocks noChangeShapeType="1"/>
          </p:cNvSpPr>
          <p:nvPr/>
        </p:nvSpPr>
        <p:spPr bwMode="auto">
          <a:xfrm flipH="1" flipV="1">
            <a:off x="9563189" y="3080699"/>
            <a:ext cx="169276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3" name="Rectangle 4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238476" y="3203168"/>
            <a:ext cx="811441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W(A)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30187" y="2619034"/>
            <a:ext cx="803425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W(B)</a:t>
            </a:r>
            <a:endParaRPr lang="en-US" sz="24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422773" y="3709701"/>
            <a:ext cx="1966996" cy="9907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Cycle = DEADLOCK</a:t>
            </a:r>
            <a:endParaRPr lang="en-US" sz="2800" b="1" dirty="0"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153809" y="3073200"/>
            <a:ext cx="1086124" cy="69446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smtClean="0">
                <a:solidFill>
                  <a:schemeClr val="tx1"/>
                </a:solidFill>
                <a:latin typeface="+mj-lt"/>
              </a:rPr>
              <a:t>Waiting…</a:t>
            </a:r>
            <a:endParaRPr lang="en-US" b="1" i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933411" y="2494142"/>
            <a:ext cx="1086124" cy="69446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smtClean="0">
                <a:solidFill>
                  <a:schemeClr val="tx1"/>
                </a:solidFill>
                <a:latin typeface="+mj-lt"/>
              </a:rPr>
              <a:t>Waiting…</a:t>
            </a:r>
            <a:endParaRPr lang="en-US" b="1" i="1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5179209" y="3080699"/>
            <a:ext cx="0" cy="686968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968530" y="2502609"/>
            <a:ext cx="0" cy="686968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9956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65111" y="1255332"/>
            <a:ext cx="8360293" cy="17543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urier"/>
              </a:rPr>
              <a:t>ERROR:  deadlock detected</a:t>
            </a:r>
          </a:p>
          <a:p>
            <a:r>
              <a:rPr lang="en-US" dirty="0">
                <a:solidFill>
                  <a:srgbClr val="008000"/>
                </a:solidFill>
                <a:latin typeface="Courier"/>
              </a:rPr>
              <a:t>DETAIL:  Process 321 waits for </a:t>
            </a:r>
            <a:r>
              <a:rPr lang="en-US" dirty="0" err="1">
                <a:solidFill>
                  <a:srgbClr val="008000"/>
                </a:solidFill>
                <a:latin typeface="Courier"/>
              </a:rPr>
              <a:t>ExclusiveLock</a:t>
            </a:r>
            <a:r>
              <a:rPr lang="en-US" dirty="0">
                <a:solidFill>
                  <a:srgbClr val="008000"/>
                </a:solidFill>
                <a:latin typeface="Courier"/>
              </a:rPr>
              <a:t> on tuple of relation 20 of database 12002; blocked by process 4924.</a:t>
            </a:r>
          </a:p>
          <a:p>
            <a:r>
              <a:rPr lang="en-US" dirty="0">
                <a:solidFill>
                  <a:srgbClr val="008000"/>
                </a:solidFill>
                <a:latin typeface="Courier"/>
              </a:rPr>
              <a:t>Process 404 waits for </a:t>
            </a:r>
            <a:r>
              <a:rPr lang="en-US" dirty="0" err="1">
                <a:solidFill>
                  <a:srgbClr val="008000"/>
                </a:solidFill>
                <a:latin typeface="Courier"/>
              </a:rPr>
              <a:t>ShareLock</a:t>
            </a:r>
            <a:r>
              <a:rPr lang="en-US" dirty="0">
                <a:solidFill>
                  <a:srgbClr val="008000"/>
                </a:solidFill>
                <a:latin typeface="Courier"/>
              </a:rPr>
              <a:t> on transaction 689; blocked by process 552.</a:t>
            </a:r>
          </a:p>
          <a:p>
            <a:r>
              <a:rPr lang="en-US" dirty="0">
                <a:solidFill>
                  <a:srgbClr val="008000"/>
                </a:solidFill>
                <a:latin typeface="Courier"/>
              </a:rPr>
              <a:t>HINT:  See server log for query details.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0641" y="3315623"/>
            <a:ext cx="561409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problem?</a:t>
            </a:r>
            <a:br>
              <a:rPr lang="en-US" dirty="0" smtClean="0"/>
            </a:br>
            <a:r>
              <a:rPr lang="en-US" dirty="0" smtClean="0"/>
              <a:t>Deadlock!??!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11" y="3315623"/>
            <a:ext cx="2072404" cy="30698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20641" y="5051889"/>
            <a:ext cx="6070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NB: Also movie called wedlock (deadlock) set in a futuristic prison…</a:t>
            </a:r>
          </a:p>
          <a:p>
            <a:r>
              <a:rPr lang="en-US" sz="3000" dirty="0"/>
              <a:t>I haven’t seen either of them…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373" t="24518" r="41488" b="41564"/>
          <a:stretch/>
        </p:blipFill>
        <p:spPr>
          <a:xfrm>
            <a:off x="665111" y="415743"/>
            <a:ext cx="8360293" cy="533625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45441" y="3474976"/>
            <a:ext cx="4897193" cy="1174440"/>
            <a:chOff x="8218096" y="3755906"/>
            <a:chExt cx="2806700" cy="673100"/>
          </a:xfrm>
        </p:grpSpPr>
        <p:sp>
          <p:nvSpPr>
            <p:cNvPr id="24" name="Oval 15"/>
            <p:cNvSpPr>
              <a:spLocks noChangeArrowheads="1"/>
            </p:cNvSpPr>
            <p:nvPr/>
          </p:nvSpPr>
          <p:spPr bwMode="auto">
            <a:xfrm>
              <a:off x="8218096" y="3755906"/>
              <a:ext cx="673100" cy="673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4800"/>
            </a:p>
          </p:txBody>
        </p:sp>
        <p:sp>
          <p:nvSpPr>
            <p:cNvPr id="25" name="Oval 16"/>
            <p:cNvSpPr>
              <a:spLocks noChangeArrowheads="1"/>
            </p:cNvSpPr>
            <p:nvPr/>
          </p:nvSpPr>
          <p:spPr bwMode="auto">
            <a:xfrm>
              <a:off x="10351696" y="3755906"/>
              <a:ext cx="673100" cy="673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4800"/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8903896" y="4060706"/>
              <a:ext cx="1447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48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351170" y="3822041"/>
              <a:ext cx="396152" cy="476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48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48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477474" y="3809277"/>
              <a:ext cx="396152" cy="476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48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29" name="Line 23"/>
            <p:cNvSpPr>
              <a:spLocks noChangeShapeType="1"/>
            </p:cNvSpPr>
            <p:nvPr/>
          </p:nvSpPr>
          <p:spPr bwMode="auto">
            <a:xfrm flipH="1" flipV="1">
              <a:off x="8784714" y="4365280"/>
              <a:ext cx="16927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4800"/>
            </a:p>
          </p:txBody>
        </p:sp>
      </p:grpSp>
    </p:spTree>
    <p:extLst>
      <p:ext uri="{BB962C8B-B14F-4D97-AF65-F5344CB8AC3E}">
        <p14:creationId xmlns:p14="http://schemas.microsoft.com/office/powerpoint/2010/main" val="52852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/>
              <a:t>Deadlocks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vert="horz" lIns="90488" tIns="44450" rIns="90488" bIns="44450" rtlCol="0">
            <a:normAutofit/>
          </a:bodyPr>
          <a:lstStyle/>
          <a:p>
            <a:endParaRPr lang="en-US" b="1" dirty="0" smtClean="0"/>
          </a:p>
          <a:p>
            <a:r>
              <a:rPr lang="en-US" b="1" dirty="0" smtClean="0"/>
              <a:t>Deadlock</a:t>
            </a:r>
            <a:r>
              <a:rPr lang="en-US" dirty="0"/>
              <a:t>: Cycle of transactions waiting for locks to be released by each other.</a:t>
            </a:r>
          </a:p>
          <a:p>
            <a:endParaRPr lang="en-US" dirty="0" smtClean="0"/>
          </a:p>
          <a:p>
            <a:r>
              <a:rPr lang="en-US" dirty="0" smtClean="0"/>
              <a:t>Two </a:t>
            </a:r>
            <a:r>
              <a:rPr lang="en-US" dirty="0"/>
              <a:t>ways of dealing with deadlocks:</a:t>
            </a:r>
          </a:p>
          <a:p>
            <a:pPr lvl="1">
              <a:buSzPct val="75000"/>
            </a:pPr>
            <a:endParaRPr lang="en-US" sz="2800" dirty="0" smtClean="0"/>
          </a:p>
          <a:p>
            <a:pPr marL="971550" lvl="1" indent="-514350">
              <a:buSzPct val="75000"/>
              <a:buFont typeface="+mj-lt"/>
              <a:buAutoNum type="arabicPeriod"/>
            </a:pPr>
            <a:r>
              <a:rPr lang="en-US" sz="2800" dirty="0" smtClean="0"/>
              <a:t>Deadlock </a:t>
            </a:r>
            <a:r>
              <a:rPr lang="en-US" sz="2800" dirty="0"/>
              <a:t>prevention</a:t>
            </a:r>
          </a:p>
          <a:p>
            <a:pPr marL="971550" lvl="1" indent="-514350">
              <a:buSzPct val="75000"/>
              <a:buFont typeface="+mj-lt"/>
              <a:buAutoNum type="arabicPeriod"/>
            </a:pPr>
            <a:endParaRPr lang="en-US" sz="2800" dirty="0" smtClean="0"/>
          </a:p>
          <a:p>
            <a:pPr marL="971550" lvl="1" indent="-514350">
              <a:buSzPct val="75000"/>
              <a:buFont typeface="+mj-lt"/>
              <a:buAutoNum type="arabicPeriod"/>
            </a:pPr>
            <a:r>
              <a:rPr lang="en-US" sz="2800" dirty="0" smtClean="0"/>
              <a:t>Deadlock </a:t>
            </a:r>
            <a:r>
              <a:rPr lang="en-US" sz="2800" dirty="0"/>
              <a:t>detection</a:t>
            </a:r>
          </a:p>
          <a:p>
            <a:pPr>
              <a:buFont typeface="Wingdings" charset="2"/>
              <a:buChar char="§"/>
            </a:pP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4214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/>
              <a:t>Deadlock Detection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vert="horz" lIns="90488" tIns="44450" rIns="90488" bIns="44450" rtlCol="0">
            <a:normAutofit/>
          </a:bodyPr>
          <a:lstStyle/>
          <a:p>
            <a:r>
              <a:rPr lang="en-US" dirty="0"/>
              <a:t>Create </a:t>
            </a:r>
            <a:r>
              <a:rPr lang="en-US" dirty="0" smtClean="0"/>
              <a:t>the </a:t>
            </a:r>
            <a:r>
              <a:rPr lang="en-US" b="1" dirty="0"/>
              <a:t>waits-for graph</a:t>
            </a:r>
            <a:r>
              <a:rPr lang="en-US" dirty="0"/>
              <a:t>: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r>
              <a:rPr lang="en-US" dirty="0" smtClean="0"/>
              <a:t>Nodes </a:t>
            </a:r>
            <a:r>
              <a:rPr lang="en-US" dirty="0"/>
              <a:t>are transactions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r>
              <a:rPr lang="en-US" dirty="0" smtClean="0"/>
              <a:t>There </a:t>
            </a:r>
            <a:r>
              <a:rPr lang="en-US" dirty="0"/>
              <a:t>is an edge from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dirty="0"/>
              <a:t> if T</a:t>
            </a:r>
            <a:r>
              <a:rPr lang="en-US" baseline="-25000" dirty="0"/>
              <a:t>i</a:t>
            </a:r>
            <a:r>
              <a:rPr lang="en-US" dirty="0"/>
              <a:t> is </a:t>
            </a:r>
            <a:r>
              <a:rPr lang="en-US" i="1" dirty="0"/>
              <a:t>waiting for </a:t>
            </a:r>
            <a:r>
              <a:rPr lang="en-US" i="1" dirty="0" err="1"/>
              <a:t>T</a:t>
            </a:r>
            <a:r>
              <a:rPr lang="en-US" i="1" baseline="-25000" dirty="0" err="1"/>
              <a:t>j</a:t>
            </a:r>
            <a:r>
              <a:rPr lang="en-US" i="1" dirty="0"/>
              <a:t> to release a lock</a:t>
            </a:r>
            <a:endParaRPr lang="en-US" i="1" dirty="0" smtClean="0"/>
          </a:p>
          <a:p>
            <a:endParaRPr lang="en-US" dirty="0" smtClean="0"/>
          </a:p>
          <a:p>
            <a:r>
              <a:rPr lang="en-US" dirty="0" smtClean="0"/>
              <a:t>Periodically </a:t>
            </a:r>
            <a:r>
              <a:rPr lang="en-US" dirty="0"/>
              <a:t>check for </a:t>
            </a:r>
            <a:r>
              <a:rPr lang="en-US" dirty="0" smtClean="0"/>
              <a:t>(</a:t>
            </a:r>
            <a:r>
              <a:rPr lang="en-US" b="1" i="1" dirty="0" smtClean="0"/>
              <a:t>and break</a:t>
            </a:r>
            <a:r>
              <a:rPr lang="en-US" dirty="0" smtClean="0"/>
              <a:t>) cycles </a:t>
            </a:r>
            <a:r>
              <a:rPr lang="en-US" dirty="0"/>
              <a:t>in the waits-for graph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95565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Last lecture: </a:t>
            </a:r>
            <a:r>
              <a:rPr lang="en-US" dirty="0" smtClean="0"/>
              <a:t>Concurrency achieved by </a:t>
            </a:r>
            <a:r>
              <a:rPr lang="en-US" b="1" dirty="0" smtClean="0"/>
              <a:t>interleaving TXNs </a:t>
            </a:r>
            <a:r>
              <a:rPr lang="en-US" dirty="0" smtClean="0"/>
              <a:t>such that </a:t>
            </a:r>
            <a:r>
              <a:rPr lang="en-US" b="1" dirty="0" smtClean="0"/>
              <a:t>isolation </a:t>
            </a:r>
            <a:r>
              <a:rPr lang="en-US" dirty="0" smtClean="0"/>
              <a:t>&amp;</a:t>
            </a:r>
            <a:r>
              <a:rPr lang="en-US" b="1" dirty="0" smtClean="0"/>
              <a:t> consistency </a:t>
            </a:r>
            <a:r>
              <a:rPr lang="en-US" dirty="0" smtClean="0"/>
              <a:t>are maintained</a:t>
            </a:r>
          </a:p>
          <a:p>
            <a:pPr lvl="1"/>
            <a:r>
              <a:rPr lang="en-US" dirty="0" smtClean="0"/>
              <a:t>We formalized a notion of </a:t>
            </a:r>
            <a:r>
              <a:rPr lang="en-US" b="1" u="sng" dirty="0" err="1" smtClean="0"/>
              <a:t>serializability</a:t>
            </a:r>
            <a:r>
              <a:rPr lang="en-US" dirty="0" smtClean="0"/>
              <a:t> that captured such a “good” interleaving schedule</a:t>
            </a:r>
          </a:p>
          <a:p>
            <a:endParaRPr lang="en-US" dirty="0"/>
          </a:p>
          <a:p>
            <a:r>
              <a:rPr lang="en-US" dirty="0" smtClean="0"/>
              <a:t>We defined </a:t>
            </a:r>
            <a:r>
              <a:rPr lang="en-US" b="1" u="sng" dirty="0" smtClean="0"/>
              <a:t>conflict </a:t>
            </a:r>
            <a:r>
              <a:rPr lang="en-US" b="1" u="sng" dirty="0" err="1" smtClean="0"/>
              <a:t>serializability</a:t>
            </a:r>
            <a:r>
              <a:rPr lang="en-US" dirty="0" smtClean="0"/>
              <a:t>, which implies </a:t>
            </a:r>
            <a:r>
              <a:rPr lang="en-US" dirty="0" err="1" smtClean="0"/>
              <a:t>serializability</a:t>
            </a:r>
            <a:endParaRPr lang="en-US" dirty="0" smtClean="0"/>
          </a:p>
          <a:p>
            <a:pPr lvl="1"/>
            <a:r>
              <a:rPr lang="en-US" dirty="0" smtClean="0"/>
              <a:t>There are other, more general issues!</a:t>
            </a:r>
          </a:p>
          <a:p>
            <a:endParaRPr lang="en-US" dirty="0"/>
          </a:p>
          <a:p>
            <a:r>
              <a:rPr lang="en-US" b="1" dirty="0" smtClean="0"/>
              <a:t>Locking </a:t>
            </a:r>
            <a:r>
              <a:rPr lang="en-US" dirty="0" smtClean="0"/>
              <a:t>allows only conflict serializable schedules</a:t>
            </a:r>
          </a:p>
          <a:p>
            <a:pPr lvl="1"/>
            <a:r>
              <a:rPr lang="en-US" dirty="0" smtClean="0"/>
              <a:t>If the schedule completes- it may deadlock!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650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93" y="1655807"/>
            <a:ext cx="3086803" cy="30765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842" y="1227438"/>
            <a:ext cx="3849797" cy="3583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605" y="1192599"/>
            <a:ext cx="2489949" cy="21828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42568" y="5276336"/>
            <a:ext cx="3255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>
                <a:latin typeface="+mj-lt"/>
              </a:rPr>
              <a:t>Candy Break</a:t>
            </a:r>
            <a:endParaRPr 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960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75E-6 -3.7037E-7 L -0.13972 0.078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92" y="393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The Buffer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89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Transition to </a:t>
            </a:r>
            <a:r>
              <a:rPr lang="en-US" b="1" dirty="0" smtClean="0"/>
              <a:t>Mechanisms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So you can </a:t>
            </a:r>
            <a:r>
              <a:rPr lang="en-US" b="1" dirty="0" smtClean="0"/>
              <a:t>understand</a:t>
            </a:r>
            <a:r>
              <a:rPr lang="en-US" dirty="0" smtClean="0"/>
              <a:t> what the database is doing!</a:t>
            </a:r>
          </a:p>
          <a:p>
            <a:pPr marL="971550" lvl="1" indent="-514350">
              <a:buAutoNum type="arabicPeriod"/>
            </a:pPr>
            <a:r>
              <a:rPr lang="en-US" dirty="0"/>
              <a:t>U</a:t>
            </a:r>
            <a:r>
              <a:rPr lang="en-US" dirty="0" smtClean="0"/>
              <a:t>nderstand the CS challenges of a database and how to use it.</a:t>
            </a:r>
          </a:p>
          <a:p>
            <a:pPr marL="971550" lvl="1" indent="-514350">
              <a:buAutoNum type="arabicPeriod"/>
            </a:pPr>
            <a:r>
              <a:rPr lang="en-US" dirty="0" smtClean="0"/>
              <a:t>Understand how to optimize a query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2. Many </a:t>
            </a:r>
            <a:r>
              <a:rPr lang="en-US" b="1" dirty="0" smtClean="0"/>
              <a:t>mechanisms</a:t>
            </a:r>
            <a:r>
              <a:rPr lang="en-US" dirty="0" smtClean="0"/>
              <a:t> have become </a:t>
            </a:r>
            <a:r>
              <a:rPr lang="en-US" b="1" dirty="0" smtClean="0"/>
              <a:t>stand-alone systems</a:t>
            </a:r>
            <a:endParaRPr lang="en-US" dirty="0" smtClean="0"/>
          </a:p>
          <a:p>
            <a:pPr lvl="1"/>
            <a:r>
              <a:rPr lang="en-US" b="1" dirty="0" smtClean="0"/>
              <a:t>Indexing</a:t>
            </a:r>
            <a:r>
              <a:rPr lang="en-US" dirty="0" smtClean="0"/>
              <a:t> to Key-value stores</a:t>
            </a:r>
          </a:p>
          <a:p>
            <a:pPr lvl="1"/>
            <a:r>
              <a:rPr lang="en-US" dirty="0" smtClean="0"/>
              <a:t>Embedded join processing</a:t>
            </a:r>
          </a:p>
          <a:p>
            <a:pPr lvl="1"/>
            <a:r>
              <a:rPr lang="en-US" dirty="0" smtClean="0"/>
              <a:t>SQL-like languages take some aspect of what we discuss (PIG, Hive)</a:t>
            </a:r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96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Conflict Serializability &amp; Deadlock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1850" y="4866468"/>
            <a:ext cx="3072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Recap </a:t>
            </a:r>
            <a:r>
              <a:rPr lang="en-US" sz="24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from Lecture 9-2</a:t>
            </a:r>
            <a:endParaRPr lang="en-US" sz="2400" i="1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295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RECAP: Storage and memory model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Buffer primer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2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Disk vs. Main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486" y="4189140"/>
            <a:ext cx="5469412" cy="260645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Disk</a:t>
            </a:r>
            <a:r>
              <a:rPr lang="en-US" u="sng" dirty="0" smtClean="0"/>
              <a:t>:</a:t>
            </a:r>
          </a:p>
          <a:p>
            <a:pPr marL="0" indent="0">
              <a:buNone/>
            </a:pPr>
            <a:endParaRPr lang="en-US" i="1" dirty="0" smtClean="0"/>
          </a:p>
          <a:p>
            <a:r>
              <a:rPr lang="en-US" b="1" i="1" dirty="0" smtClean="0"/>
              <a:t>Slow:</a:t>
            </a:r>
            <a:r>
              <a:rPr lang="en-US" b="1" dirty="0" smtClean="0"/>
              <a:t> </a:t>
            </a:r>
            <a:r>
              <a:rPr lang="en-US" dirty="0" smtClean="0"/>
              <a:t>Sequential </a:t>
            </a:r>
            <a:r>
              <a:rPr lang="en-US" i="1" dirty="0" smtClean="0"/>
              <a:t>block</a:t>
            </a:r>
            <a:r>
              <a:rPr lang="en-US" dirty="0" smtClean="0"/>
              <a:t> access</a:t>
            </a:r>
          </a:p>
          <a:p>
            <a:pPr lvl="1"/>
            <a:r>
              <a:rPr lang="en-US" dirty="0" smtClean="0"/>
              <a:t>Read a blocks (not byte) at a time, so sequential access is cheaper than random</a:t>
            </a:r>
          </a:p>
          <a:p>
            <a:pPr lvl="1"/>
            <a:r>
              <a:rPr lang="en-US" b="1" dirty="0" smtClean="0"/>
              <a:t>Disk read / writes are expensive!</a:t>
            </a:r>
            <a:endParaRPr lang="en-US" b="1" dirty="0"/>
          </a:p>
          <a:p>
            <a:endParaRPr lang="en-US" b="1" i="1" dirty="0" smtClean="0"/>
          </a:p>
          <a:p>
            <a:r>
              <a:rPr lang="en-US" b="1" i="1" dirty="0" smtClean="0"/>
              <a:t>Durable: </a:t>
            </a:r>
            <a:r>
              <a:rPr lang="en-US" dirty="0" smtClean="0"/>
              <a:t>We will assume that once on disk, data is safe!</a:t>
            </a:r>
          </a:p>
          <a:p>
            <a:endParaRPr lang="en-US" dirty="0"/>
          </a:p>
          <a:p>
            <a:r>
              <a:rPr lang="en-US" b="1" i="1" dirty="0" smtClean="0"/>
              <a:t>Cheap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41</a:t>
            </a:fld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969281" y="1446274"/>
            <a:ext cx="2965073" cy="2511116"/>
            <a:chOff x="5257801" y="1676400"/>
            <a:chExt cx="5936499" cy="5027612"/>
          </a:xfrm>
        </p:grpSpPr>
        <p:grpSp>
          <p:nvGrpSpPr>
            <p:cNvPr id="9" name="Group 5"/>
            <p:cNvGrpSpPr>
              <a:grpSpLocks/>
            </p:cNvGrpSpPr>
            <p:nvPr/>
          </p:nvGrpSpPr>
          <p:grpSpPr bwMode="auto">
            <a:xfrm>
              <a:off x="6732588" y="2787651"/>
              <a:ext cx="3149600" cy="1801813"/>
              <a:chOff x="2998" y="1129"/>
              <a:chExt cx="1984" cy="1135"/>
            </a:xfrm>
          </p:grpSpPr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2998" y="1499"/>
                <a:ext cx="1984" cy="765"/>
              </a:xfrm>
              <a:custGeom>
                <a:avLst/>
                <a:gdLst/>
                <a:ahLst/>
                <a:cxnLst>
                  <a:cxn ang="0">
                    <a:pos x="0" y="386"/>
                  </a:cxn>
                  <a:cxn ang="0">
                    <a:pos x="16" y="320"/>
                  </a:cxn>
                  <a:cxn ang="0">
                    <a:pos x="57" y="255"/>
                  </a:cxn>
                  <a:cxn ang="0">
                    <a:pos x="131" y="197"/>
                  </a:cxn>
                  <a:cxn ang="0">
                    <a:pos x="230" y="140"/>
                  </a:cxn>
                  <a:cxn ang="0">
                    <a:pos x="353" y="90"/>
                  </a:cxn>
                  <a:cxn ang="0">
                    <a:pos x="493" y="58"/>
                  </a:cxn>
                  <a:cxn ang="0">
                    <a:pos x="650" y="25"/>
                  </a:cxn>
                  <a:cxn ang="0">
                    <a:pos x="814" y="8"/>
                  </a:cxn>
                  <a:cxn ang="0">
                    <a:pos x="987" y="0"/>
                  </a:cxn>
                  <a:cxn ang="0">
                    <a:pos x="1160" y="8"/>
                  </a:cxn>
                  <a:cxn ang="0">
                    <a:pos x="1333" y="25"/>
                  </a:cxn>
                  <a:cxn ang="0">
                    <a:pos x="1489" y="58"/>
                  </a:cxn>
                  <a:cxn ang="0">
                    <a:pos x="1629" y="90"/>
                  </a:cxn>
                  <a:cxn ang="0">
                    <a:pos x="1753" y="140"/>
                  </a:cxn>
                  <a:cxn ang="0">
                    <a:pos x="1852" y="197"/>
                  </a:cxn>
                  <a:cxn ang="0">
                    <a:pos x="1926" y="255"/>
                  </a:cxn>
                  <a:cxn ang="0">
                    <a:pos x="1967" y="320"/>
                  </a:cxn>
                  <a:cxn ang="0">
                    <a:pos x="1983" y="386"/>
                  </a:cxn>
                  <a:cxn ang="0">
                    <a:pos x="1967" y="452"/>
                  </a:cxn>
                  <a:cxn ang="0">
                    <a:pos x="1926" y="518"/>
                  </a:cxn>
                  <a:cxn ang="0">
                    <a:pos x="1852" y="575"/>
                  </a:cxn>
                  <a:cxn ang="0">
                    <a:pos x="1753" y="633"/>
                  </a:cxn>
                  <a:cxn ang="0">
                    <a:pos x="1629" y="674"/>
                  </a:cxn>
                  <a:cxn ang="0">
                    <a:pos x="1489" y="715"/>
                  </a:cxn>
                  <a:cxn ang="0">
                    <a:pos x="1333" y="740"/>
                  </a:cxn>
                  <a:cxn ang="0">
                    <a:pos x="1160" y="764"/>
                  </a:cxn>
                  <a:cxn ang="0">
                    <a:pos x="987" y="764"/>
                  </a:cxn>
                  <a:cxn ang="0">
                    <a:pos x="814" y="764"/>
                  </a:cxn>
                  <a:cxn ang="0">
                    <a:pos x="650" y="740"/>
                  </a:cxn>
                  <a:cxn ang="0">
                    <a:pos x="493" y="715"/>
                  </a:cxn>
                  <a:cxn ang="0">
                    <a:pos x="353" y="674"/>
                  </a:cxn>
                  <a:cxn ang="0">
                    <a:pos x="230" y="633"/>
                  </a:cxn>
                  <a:cxn ang="0">
                    <a:pos x="131" y="575"/>
                  </a:cxn>
                  <a:cxn ang="0">
                    <a:pos x="57" y="518"/>
                  </a:cxn>
                  <a:cxn ang="0">
                    <a:pos x="16" y="452"/>
                  </a:cxn>
                  <a:cxn ang="0">
                    <a:pos x="0" y="386"/>
                  </a:cxn>
                </a:cxnLst>
                <a:rect l="0" t="0" r="r" b="b"/>
                <a:pathLst>
                  <a:path w="1984" h="765">
                    <a:moveTo>
                      <a:pt x="0" y="386"/>
                    </a:moveTo>
                    <a:lnTo>
                      <a:pt x="16" y="320"/>
                    </a:lnTo>
                    <a:lnTo>
                      <a:pt x="57" y="255"/>
                    </a:lnTo>
                    <a:lnTo>
                      <a:pt x="131" y="197"/>
                    </a:lnTo>
                    <a:lnTo>
                      <a:pt x="230" y="140"/>
                    </a:lnTo>
                    <a:lnTo>
                      <a:pt x="353" y="90"/>
                    </a:lnTo>
                    <a:lnTo>
                      <a:pt x="493" y="58"/>
                    </a:lnTo>
                    <a:lnTo>
                      <a:pt x="650" y="25"/>
                    </a:lnTo>
                    <a:lnTo>
                      <a:pt x="814" y="8"/>
                    </a:lnTo>
                    <a:lnTo>
                      <a:pt x="987" y="0"/>
                    </a:lnTo>
                    <a:lnTo>
                      <a:pt x="1160" y="8"/>
                    </a:lnTo>
                    <a:lnTo>
                      <a:pt x="1333" y="25"/>
                    </a:lnTo>
                    <a:lnTo>
                      <a:pt x="1489" y="58"/>
                    </a:lnTo>
                    <a:lnTo>
                      <a:pt x="1629" y="90"/>
                    </a:lnTo>
                    <a:lnTo>
                      <a:pt x="1753" y="140"/>
                    </a:lnTo>
                    <a:lnTo>
                      <a:pt x="1852" y="197"/>
                    </a:lnTo>
                    <a:lnTo>
                      <a:pt x="1926" y="255"/>
                    </a:lnTo>
                    <a:lnTo>
                      <a:pt x="1967" y="320"/>
                    </a:lnTo>
                    <a:lnTo>
                      <a:pt x="1983" y="386"/>
                    </a:lnTo>
                    <a:lnTo>
                      <a:pt x="1967" y="452"/>
                    </a:lnTo>
                    <a:lnTo>
                      <a:pt x="1926" y="518"/>
                    </a:lnTo>
                    <a:lnTo>
                      <a:pt x="1852" y="575"/>
                    </a:lnTo>
                    <a:lnTo>
                      <a:pt x="1753" y="633"/>
                    </a:lnTo>
                    <a:lnTo>
                      <a:pt x="1629" y="674"/>
                    </a:lnTo>
                    <a:lnTo>
                      <a:pt x="1489" y="715"/>
                    </a:lnTo>
                    <a:lnTo>
                      <a:pt x="1333" y="740"/>
                    </a:lnTo>
                    <a:lnTo>
                      <a:pt x="1160" y="764"/>
                    </a:lnTo>
                    <a:lnTo>
                      <a:pt x="987" y="764"/>
                    </a:lnTo>
                    <a:lnTo>
                      <a:pt x="814" y="764"/>
                    </a:lnTo>
                    <a:lnTo>
                      <a:pt x="650" y="740"/>
                    </a:lnTo>
                    <a:lnTo>
                      <a:pt x="493" y="715"/>
                    </a:lnTo>
                    <a:lnTo>
                      <a:pt x="353" y="674"/>
                    </a:lnTo>
                    <a:lnTo>
                      <a:pt x="230" y="633"/>
                    </a:lnTo>
                    <a:lnTo>
                      <a:pt x="131" y="575"/>
                    </a:lnTo>
                    <a:lnTo>
                      <a:pt x="57" y="518"/>
                    </a:lnTo>
                    <a:lnTo>
                      <a:pt x="16" y="452"/>
                    </a:lnTo>
                    <a:lnTo>
                      <a:pt x="0" y="386"/>
                    </a:lnTo>
                  </a:path>
                </a:pathLst>
              </a:cu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2998" y="1129"/>
                <a:ext cx="1984" cy="765"/>
              </a:xfrm>
              <a:custGeom>
                <a:avLst/>
                <a:gdLst/>
                <a:ahLst/>
                <a:cxnLst>
                  <a:cxn ang="0">
                    <a:pos x="0" y="386"/>
                  </a:cxn>
                  <a:cxn ang="0">
                    <a:pos x="16" y="321"/>
                  </a:cxn>
                  <a:cxn ang="0">
                    <a:pos x="57" y="255"/>
                  </a:cxn>
                  <a:cxn ang="0">
                    <a:pos x="131" y="197"/>
                  </a:cxn>
                  <a:cxn ang="0">
                    <a:pos x="230" y="140"/>
                  </a:cxn>
                  <a:cxn ang="0">
                    <a:pos x="353" y="91"/>
                  </a:cxn>
                  <a:cxn ang="0">
                    <a:pos x="493" y="58"/>
                  </a:cxn>
                  <a:cxn ang="0">
                    <a:pos x="650" y="25"/>
                  </a:cxn>
                  <a:cxn ang="0">
                    <a:pos x="814" y="8"/>
                  </a:cxn>
                  <a:cxn ang="0">
                    <a:pos x="987" y="0"/>
                  </a:cxn>
                  <a:cxn ang="0">
                    <a:pos x="1160" y="8"/>
                  </a:cxn>
                  <a:cxn ang="0">
                    <a:pos x="1333" y="25"/>
                  </a:cxn>
                  <a:cxn ang="0">
                    <a:pos x="1489" y="58"/>
                  </a:cxn>
                  <a:cxn ang="0">
                    <a:pos x="1629" y="91"/>
                  </a:cxn>
                  <a:cxn ang="0">
                    <a:pos x="1753" y="140"/>
                  </a:cxn>
                  <a:cxn ang="0">
                    <a:pos x="1852" y="197"/>
                  </a:cxn>
                  <a:cxn ang="0">
                    <a:pos x="1926" y="255"/>
                  </a:cxn>
                  <a:cxn ang="0">
                    <a:pos x="1967" y="321"/>
                  </a:cxn>
                  <a:cxn ang="0">
                    <a:pos x="1983" y="386"/>
                  </a:cxn>
                  <a:cxn ang="0">
                    <a:pos x="1967" y="452"/>
                  </a:cxn>
                  <a:cxn ang="0">
                    <a:pos x="1926" y="518"/>
                  </a:cxn>
                  <a:cxn ang="0">
                    <a:pos x="1852" y="575"/>
                  </a:cxn>
                  <a:cxn ang="0">
                    <a:pos x="1753" y="633"/>
                  </a:cxn>
                  <a:cxn ang="0">
                    <a:pos x="1629" y="674"/>
                  </a:cxn>
                  <a:cxn ang="0">
                    <a:pos x="1489" y="715"/>
                  </a:cxn>
                  <a:cxn ang="0">
                    <a:pos x="1333" y="740"/>
                  </a:cxn>
                  <a:cxn ang="0">
                    <a:pos x="1160" y="764"/>
                  </a:cxn>
                  <a:cxn ang="0">
                    <a:pos x="987" y="764"/>
                  </a:cxn>
                  <a:cxn ang="0">
                    <a:pos x="814" y="764"/>
                  </a:cxn>
                  <a:cxn ang="0">
                    <a:pos x="650" y="740"/>
                  </a:cxn>
                  <a:cxn ang="0">
                    <a:pos x="493" y="715"/>
                  </a:cxn>
                  <a:cxn ang="0">
                    <a:pos x="353" y="674"/>
                  </a:cxn>
                  <a:cxn ang="0">
                    <a:pos x="230" y="633"/>
                  </a:cxn>
                  <a:cxn ang="0">
                    <a:pos x="131" y="575"/>
                  </a:cxn>
                  <a:cxn ang="0">
                    <a:pos x="57" y="518"/>
                  </a:cxn>
                  <a:cxn ang="0">
                    <a:pos x="16" y="452"/>
                  </a:cxn>
                  <a:cxn ang="0">
                    <a:pos x="0" y="386"/>
                  </a:cxn>
                </a:cxnLst>
                <a:rect l="0" t="0" r="r" b="b"/>
                <a:pathLst>
                  <a:path w="1984" h="765">
                    <a:moveTo>
                      <a:pt x="0" y="386"/>
                    </a:moveTo>
                    <a:lnTo>
                      <a:pt x="16" y="321"/>
                    </a:lnTo>
                    <a:lnTo>
                      <a:pt x="57" y="255"/>
                    </a:lnTo>
                    <a:lnTo>
                      <a:pt x="131" y="197"/>
                    </a:lnTo>
                    <a:lnTo>
                      <a:pt x="230" y="140"/>
                    </a:lnTo>
                    <a:lnTo>
                      <a:pt x="353" y="91"/>
                    </a:lnTo>
                    <a:lnTo>
                      <a:pt x="493" y="58"/>
                    </a:lnTo>
                    <a:lnTo>
                      <a:pt x="650" y="25"/>
                    </a:lnTo>
                    <a:lnTo>
                      <a:pt x="814" y="8"/>
                    </a:lnTo>
                    <a:lnTo>
                      <a:pt x="987" y="0"/>
                    </a:lnTo>
                    <a:lnTo>
                      <a:pt x="1160" y="8"/>
                    </a:lnTo>
                    <a:lnTo>
                      <a:pt x="1333" y="25"/>
                    </a:lnTo>
                    <a:lnTo>
                      <a:pt x="1489" y="58"/>
                    </a:lnTo>
                    <a:lnTo>
                      <a:pt x="1629" y="91"/>
                    </a:lnTo>
                    <a:lnTo>
                      <a:pt x="1753" y="140"/>
                    </a:lnTo>
                    <a:lnTo>
                      <a:pt x="1852" y="197"/>
                    </a:lnTo>
                    <a:lnTo>
                      <a:pt x="1926" y="255"/>
                    </a:lnTo>
                    <a:lnTo>
                      <a:pt x="1967" y="321"/>
                    </a:lnTo>
                    <a:lnTo>
                      <a:pt x="1983" y="386"/>
                    </a:lnTo>
                    <a:lnTo>
                      <a:pt x="1967" y="452"/>
                    </a:lnTo>
                    <a:lnTo>
                      <a:pt x="1926" y="518"/>
                    </a:lnTo>
                    <a:lnTo>
                      <a:pt x="1852" y="575"/>
                    </a:lnTo>
                    <a:lnTo>
                      <a:pt x="1753" y="633"/>
                    </a:lnTo>
                    <a:lnTo>
                      <a:pt x="1629" y="674"/>
                    </a:lnTo>
                    <a:lnTo>
                      <a:pt x="1489" y="715"/>
                    </a:lnTo>
                    <a:lnTo>
                      <a:pt x="1333" y="740"/>
                    </a:lnTo>
                    <a:lnTo>
                      <a:pt x="1160" y="764"/>
                    </a:lnTo>
                    <a:lnTo>
                      <a:pt x="987" y="764"/>
                    </a:lnTo>
                    <a:lnTo>
                      <a:pt x="814" y="764"/>
                    </a:lnTo>
                    <a:lnTo>
                      <a:pt x="650" y="740"/>
                    </a:lnTo>
                    <a:lnTo>
                      <a:pt x="493" y="715"/>
                    </a:lnTo>
                    <a:lnTo>
                      <a:pt x="353" y="674"/>
                    </a:lnTo>
                    <a:lnTo>
                      <a:pt x="230" y="633"/>
                    </a:lnTo>
                    <a:lnTo>
                      <a:pt x="131" y="575"/>
                    </a:lnTo>
                    <a:lnTo>
                      <a:pt x="57" y="518"/>
                    </a:lnTo>
                    <a:lnTo>
                      <a:pt x="16" y="452"/>
                    </a:lnTo>
                    <a:lnTo>
                      <a:pt x="0" y="386"/>
                    </a:lnTo>
                  </a:path>
                </a:pathLst>
              </a:cu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8"/>
            <p:cNvGrpSpPr>
              <a:grpSpLocks/>
            </p:cNvGrpSpPr>
            <p:nvPr/>
          </p:nvGrpSpPr>
          <p:grpSpPr bwMode="auto">
            <a:xfrm>
              <a:off x="6705600" y="2057401"/>
              <a:ext cx="3176588" cy="4594225"/>
              <a:chOff x="2981" y="669"/>
              <a:chExt cx="2001" cy="2894"/>
            </a:xfrm>
          </p:grpSpPr>
          <p:grpSp>
            <p:nvGrpSpPr>
              <p:cNvPr id="13" name="Group 9"/>
              <p:cNvGrpSpPr>
                <a:grpSpLocks/>
              </p:cNvGrpSpPr>
              <p:nvPr/>
            </p:nvGrpSpPr>
            <p:grpSpPr bwMode="auto">
              <a:xfrm>
                <a:off x="2981" y="1096"/>
                <a:ext cx="2001" cy="2467"/>
                <a:chOff x="2981" y="1096"/>
                <a:chExt cx="2001" cy="2467"/>
              </a:xfrm>
            </p:grpSpPr>
            <p:grpSp>
              <p:nvGrpSpPr>
                <p:cNvPr id="23" name="Group 10"/>
                <p:cNvGrpSpPr>
                  <a:grpSpLocks/>
                </p:cNvGrpSpPr>
                <p:nvPr/>
              </p:nvGrpSpPr>
              <p:grpSpPr bwMode="auto">
                <a:xfrm>
                  <a:off x="2998" y="1466"/>
                  <a:ext cx="1984" cy="765"/>
                  <a:chOff x="2998" y="1466"/>
                  <a:chExt cx="1984" cy="765"/>
                </a:xfrm>
              </p:grpSpPr>
              <p:sp>
                <p:nvSpPr>
                  <p:cNvPr id="29" name="Freeform 11"/>
                  <p:cNvSpPr>
                    <a:spLocks/>
                  </p:cNvSpPr>
                  <p:nvPr/>
                </p:nvSpPr>
                <p:spPr bwMode="auto">
                  <a:xfrm>
                    <a:off x="2998" y="1466"/>
                    <a:ext cx="1984" cy="765"/>
                  </a:xfrm>
                  <a:custGeom>
                    <a:avLst/>
                    <a:gdLst/>
                    <a:ahLst/>
                    <a:cxnLst>
                      <a:cxn ang="0">
                        <a:pos x="0" y="378"/>
                      </a:cxn>
                      <a:cxn ang="0">
                        <a:pos x="16" y="312"/>
                      </a:cxn>
                      <a:cxn ang="0">
                        <a:pos x="57" y="247"/>
                      </a:cxn>
                      <a:cxn ang="0">
                        <a:pos x="131" y="189"/>
                      </a:cxn>
                      <a:cxn ang="0">
                        <a:pos x="230" y="132"/>
                      </a:cxn>
                      <a:cxn ang="0">
                        <a:pos x="353" y="91"/>
                      </a:cxn>
                      <a:cxn ang="0">
                        <a:pos x="493" y="49"/>
                      </a:cxn>
                      <a:cxn ang="0">
                        <a:pos x="650" y="25"/>
                      </a:cxn>
                      <a:cxn ang="0">
                        <a:pos x="814" y="0"/>
                      </a:cxn>
                      <a:cxn ang="0">
                        <a:pos x="987" y="0"/>
                      </a:cxn>
                      <a:cxn ang="0">
                        <a:pos x="1160" y="0"/>
                      </a:cxn>
                      <a:cxn ang="0">
                        <a:pos x="1333" y="25"/>
                      </a:cxn>
                      <a:cxn ang="0">
                        <a:pos x="1489" y="49"/>
                      </a:cxn>
                      <a:cxn ang="0">
                        <a:pos x="1629" y="91"/>
                      </a:cxn>
                      <a:cxn ang="0">
                        <a:pos x="1753" y="132"/>
                      </a:cxn>
                      <a:cxn ang="0">
                        <a:pos x="1852" y="189"/>
                      </a:cxn>
                      <a:cxn ang="0">
                        <a:pos x="1926" y="247"/>
                      </a:cxn>
                      <a:cxn ang="0">
                        <a:pos x="1967" y="312"/>
                      </a:cxn>
                      <a:cxn ang="0">
                        <a:pos x="1983" y="378"/>
                      </a:cxn>
                      <a:cxn ang="0">
                        <a:pos x="1967" y="444"/>
                      </a:cxn>
                      <a:cxn ang="0">
                        <a:pos x="1926" y="510"/>
                      </a:cxn>
                      <a:cxn ang="0">
                        <a:pos x="1852" y="567"/>
                      </a:cxn>
                      <a:cxn ang="0">
                        <a:pos x="1753" y="625"/>
                      </a:cxn>
                      <a:cxn ang="0">
                        <a:pos x="1629" y="674"/>
                      </a:cxn>
                      <a:cxn ang="0">
                        <a:pos x="1489" y="707"/>
                      </a:cxn>
                      <a:cxn ang="0">
                        <a:pos x="1333" y="740"/>
                      </a:cxn>
                      <a:cxn ang="0">
                        <a:pos x="1160" y="756"/>
                      </a:cxn>
                      <a:cxn ang="0">
                        <a:pos x="987" y="764"/>
                      </a:cxn>
                      <a:cxn ang="0">
                        <a:pos x="814" y="756"/>
                      </a:cxn>
                      <a:cxn ang="0">
                        <a:pos x="650" y="740"/>
                      </a:cxn>
                      <a:cxn ang="0">
                        <a:pos x="493" y="707"/>
                      </a:cxn>
                      <a:cxn ang="0">
                        <a:pos x="353" y="674"/>
                      </a:cxn>
                      <a:cxn ang="0">
                        <a:pos x="230" y="625"/>
                      </a:cxn>
                      <a:cxn ang="0">
                        <a:pos x="131" y="567"/>
                      </a:cxn>
                      <a:cxn ang="0">
                        <a:pos x="57" y="510"/>
                      </a:cxn>
                      <a:cxn ang="0">
                        <a:pos x="16" y="444"/>
                      </a:cxn>
                      <a:cxn ang="0">
                        <a:pos x="0" y="378"/>
                      </a:cxn>
                    </a:cxnLst>
                    <a:rect l="0" t="0" r="r" b="b"/>
                    <a:pathLst>
                      <a:path w="1984" h="765">
                        <a:moveTo>
                          <a:pt x="0" y="378"/>
                        </a:moveTo>
                        <a:lnTo>
                          <a:pt x="16" y="312"/>
                        </a:lnTo>
                        <a:lnTo>
                          <a:pt x="57" y="247"/>
                        </a:lnTo>
                        <a:lnTo>
                          <a:pt x="131" y="189"/>
                        </a:lnTo>
                        <a:lnTo>
                          <a:pt x="230" y="132"/>
                        </a:lnTo>
                        <a:lnTo>
                          <a:pt x="353" y="91"/>
                        </a:lnTo>
                        <a:lnTo>
                          <a:pt x="493" y="49"/>
                        </a:lnTo>
                        <a:lnTo>
                          <a:pt x="650" y="25"/>
                        </a:lnTo>
                        <a:lnTo>
                          <a:pt x="814" y="0"/>
                        </a:lnTo>
                        <a:lnTo>
                          <a:pt x="987" y="0"/>
                        </a:lnTo>
                        <a:lnTo>
                          <a:pt x="1160" y="0"/>
                        </a:lnTo>
                        <a:lnTo>
                          <a:pt x="1333" y="25"/>
                        </a:lnTo>
                        <a:lnTo>
                          <a:pt x="1489" y="49"/>
                        </a:lnTo>
                        <a:lnTo>
                          <a:pt x="1629" y="91"/>
                        </a:lnTo>
                        <a:lnTo>
                          <a:pt x="1753" y="132"/>
                        </a:lnTo>
                        <a:lnTo>
                          <a:pt x="1852" y="189"/>
                        </a:lnTo>
                        <a:lnTo>
                          <a:pt x="1926" y="247"/>
                        </a:lnTo>
                        <a:lnTo>
                          <a:pt x="1967" y="312"/>
                        </a:lnTo>
                        <a:lnTo>
                          <a:pt x="1983" y="378"/>
                        </a:lnTo>
                        <a:lnTo>
                          <a:pt x="1967" y="444"/>
                        </a:lnTo>
                        <a:lnTo>
                          <a:pt x="1926" y="510"/>
                        </a:lnTo>
                        <a:lnTo>
                          <a:pt x="1852" y="567"/>
                        </a:lnTo>
                        <a:lnTo>
                          <a:pt x="1753" y="625"/>
                        </a:lnTo>
                        <a:lnTo>
                          <a:pt x="1629" y="674"/>
                        </a:lnTo>
                        <a:lnTo>
                          <a:pt x="1489" y="707"/>
                        </a:lnTo>
                        <a:lnTo>
                          <a:pt x="1333" y="740"/>
                        </a:lnTo>
                        <a:lnTo>
                          <a:pt x="1160" y="756"/>
                        </a:lnTo>
                        <a:lnTo>
                          <a:pt x="987" y="764"/>
                        </a:lnTo>
                        <a:lnTo>
                          <a:pt x="814" y="756"/>
                        </a:lnTo>
                        <a:lnTo>
                          <a:pt x="650" y="740"/>
                        </a:lnTo>
                        <a:lnTo>
                          <a:pt x="493" y="707"/>
                        </a:lnTo>
                        <a:lnTo>
                          <a:pt x="353" y="674"/>
                        </a:lnTo>
                        <a:lnTo>
                          <a:pt x="230" y="625"/>
                        </a:lnTo>
                        <a:lnTo>
                          <a:pt x="131" y="567"/>
                        </a:lnTo>
                        <a:lnTo>
                          <a:pt x="57" y="510"/>
                        </a:lnTo>
                        <a:lnTo>
                          <a:pt x="16" y="444"/>
                        </a:lnTo>
                        <a:lnTo>
                          <a:pt x="0" y="378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" name="Freeform 12"/>
                  <p:cNvSpPr>
                    <a:spLocks/>
                  </p:cNvSpPr>
                  <p:nvPr/>
                </p:nvSpPr>
                <p:spPr bwMode="auto">
                  <a:xfrm>
                    <a:off x="3055" y="1524"/>
                    <a:ext cx="1853" cy="650"/>
                  </a:xfrm>
                  <a:custGeom>
                    <a:avLst/>
                    <a:gdLst/>
                    <a:ahLst/>
                    <a:cxnLst>
                      <a:cxn ang="0">
                        <a:pos x="0" y="328"/>
                      </a:cxn>
                      <a:cxn ang="0">
                        <a:pos x="17" y="263"/>
                      </a:cxn>
                      <a:cxn ang="0">
                        <a:pos x="66" y="205"/>
                      </a:cxn>
                      <a:cxn ang="0">
                        <a:pos x="140" y="156"/>
                      </a:cxn>
                      <a:cxn ang="0">
                        <a:pos x="247" y="106"/>
                      </a:cxn>
                      <a:cxn ang="0">
                        <a:pos x="371" y="65"/>
                      </a:cxn>
                      <a:cxn ang="0">
                        <a:pos x="519" y="33"/>
                      </a:cxn>
                      <a:cxn ang="0">
                        <a:pos x="675" y="16"/>
                      </a:cxn>
                      <a:cxn ang="0">
                        <a:pos x="840" y="0"/>
                      </a:cxn>
                      <a:cxn ang="0">
                        <a:pos x="1013" y="0"/>
                      </a:cxn>
                      <a:cxn ang="0">
                        <a:pos x="1177" y="16"/>
                      </a:cxn>
                      <a:cxn ang="0">
                        <a:pos x="1342" y="33"/>
                      </a:cxn>
                      <a:cxn ang="0">
                        <a:pos x="1482" y="65"/>
                      </a:cxn>
                      <a:cxn ang="0">
                        <a:pos x="1613" y="106"/>
                      </a:cxn>
                      <a:cxn ang="0">
                        <a:pos x="1712" y="156"/>
                      </a:cxn>
                      <a:cxn ang="0">
                        <a:pos x="1795" y="205"/>
                      </a:cxn>
                      <a:cxn ang="0">
                        <a:pos x="1836" y="263"/>
                      </a:cxn>
                      <a:cxn ang="0">
                        <a:pos x="1852" y="328"/>
                      </a:cxn>
                      <a:cxn ang="0">
                        <a:pos x="1836" y="386"/>
                      </a:cxn>
                      <a:cxn ang="0">
                        <a:pos x="1795" y="443"/>
                      </a:cxn>
                      <a:cxn ang="0">
                        <a:pos x="1712" y="493"/>
                      </a:cxn>
                      <a:cxn ang="0">
                        <a:pos x="1613" y="542"/>
                      </a:cxn>
                      <a:cxn ang="0">
                        <a:pos x="1482" y="583"/>
                      </a:cxn>
                      <a:cxn ang="0">
                        <a:pos x="1342" y="616"/>
                      </a:cxn>
                      <a:cxn ang="0">
                        <a:pos x="1177" y="641"/>
                      </a:cxn>
                      <a:cxn ang="0">
                        <a:pos x="1013" y="649"/>
                      </a:cxn>
                      <a:cxn ang="0">
                        <a:pos x="840" y="649"/>
                      </a:cxn>
                      <a:cxn ang="0">
                        <a:pos x="675" y="641"/>
                      </a:cxn>
                      <a:cxn ang="0">
                        <a:pos x="519" y="616"/>
                      </a:cxn>
                      <a:cxn ang="0">
                        <a:pos x="371" y="583"/>
                      </a:cxn>
                      <a:cxn ang="0">
                        <a:pos x="247" y="542"/>
                      </a:cxn>
                      <a:cxn ang="0">
                        <a:pos x="140" y="493"/>
                      </a:cxn>
                      <a:cxn ang="0">
                        <a:pos x="66" y="443"/>
                      </a:cxn>
                      <a:cxn ang="0">
                        <a:pos x="17" y="386"/>
                      </a:cxn>
                      <a:cxn ang="0">
                        <a:pos x="0" y="328"/>
                      </a:cxn>
                    </a:cxnLst>
                    <a:rect l="0" t="0" r="r" b="b"/>
                    <a:pathLst>
                      <a:path w="1853" h="650">
                        <a:moveTo>
                          <a:pt x="0" y="328"/>
                        </a:moveTo>
                        <a:lnTo>
                          <a:pt x="17" y="263"/>
                        </a:lnTo>
                        <a:lnTo>
                          <a:pt x="66" y="205"/>
                        </a:lnTo>
                        <a:lnTo>
                          <a:pt x="140" y="156"/>
                        </a:lnTo>
                        <a:lnTo>
                          <a:pt x="247" y="106"/>
                        </a:lnTo>
                        <a:lnTo>
                          <a:pt x="371" y="65"/>
                        </a:lnTo>
                        <a:lnTo>
                          <a:pt x="519" y="33"/>
                        </a:lnTo>
                        <a:lnTo>
                          <a:pt x="675" y="16"/>
                        </a:lnTo>
                        <a:lnTo>
                          <a:pt x="840" y="0"/>
                        </a:lnTo>
                        <a:lnTo>
                          <a:pt x="1013" y="0"/>
                        </a:lnTo>
                        <a:lnTo>
                          <a:pt x="1177" y="16"/>
                        </a:lnTo>
                        <a:lnTo>
                          <a:pt x="1342" y="33"/>
                        </a:lnTo>
                        <a:lnTo>
                          <a:pt x="1482" y="65"/>
                        </a:lnTo>
                        <a:lnTo>
                          <a:pt x="1613" y="106"/>
                        </a:lnTo>
                        <a:lnTo>
                          <a:pt x="1712" y="156"/>
                        </a:lnTo>
                        <a:lnTo>
                          <a:pt x="1795" y="205"/>
                        </a:lnTo>
                        <a:lnTo>
                          <a:pt x="1836" y="263"/>
                        </a:lnTo>
                        <a:lnTo>
                          <a:pt x="1852" y="328"/>
                        </a:lnTo>
                        <a:lnTo>
                          <a:pt x="1836" y="386"/>
                        </a:lnTo>
                        <a:lnTo>
                          <a:pt x="1795" y="443"/>
                        </a:lnTo>
                        <a:lnTo>
                          <a:pt x="1712" y="493"/>
                        </a:lnTo>
                        <a:lnTo>
                          <a:pt x="1613" y="542"/>
                        </a:lnTo>
                        <a:lnTo>
                          <a:pt x="1482" y="583"/>
                        </a:lnTo>
                        <a:lnTo>
                          <a:pt x="1342" y="616"/>
                        </a:lnTo>
                        <a:lnTo>
                          <a:pt x="1177" y="641"/>
                        </a:lnTo>
                        <a:lnTo>
                          <a:pt x="1013" y="649"/>
                        </a:lnTo>
                        <a:lnTo>
                          <a:pt x="840" y="649"/>
                        </a:lnTo>
                        <a:lnTo>
                          <a:pt x="675" y="641"/>
                        </a:lnTo>
                        <a:lnTo>
                          <a:pt x="519" y="616"/>
                        </a:lnTo>
                        <a:lnTo>
                          <a:pt x="371" y="583"/>
                        </a:lnTo>
                        <a:lnTo>
                          <a:pt x="247" y="542"/>
                        </a:lnTo>
                        <a:lnTo>
                          <a:pt x="140" y="493"/>
                        </a:lnTo>
                        <a:lnTo>
                          <a:pt x="66" y="443"/>
                        </a:lnTo>
                        <a:lnTo>
                          <a:pt x="17" y="386"/>
                        </a:lnTo>
                        <a:lnTo>
                          <a:pt x="0" y="328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" name="Freeform 13"/>
                  <p:cNvSpPr>
                    <a:spLocks/>
                  </p:cNvSpPr>
                  <p:nvPr/>
                </p:nvSpPr>
                <p:spPr bwMode="auto">
                  <a:xfrm>
                    <a:off x="3146" y="1589"/>
                    <a:ext cx="1672" cy="494"/>
                  </a:xfrm>
                  <a:custGeom>
                    <a:avLst/>
                    <a:gdLst/>
                    <a:ahLst/>
                    <a:cxnLst>
                      <a:cxn ang="0">
                        <a:pos x="0" y="247"/>
                      </a:cxn>
                      <a:cxn ang="0">
                        <a:pos x="16" y="198"/>
                      </a:cxn>
                      <a:cxn ang="0">
                        <a:pos x="66" y="148"/>
                      </a:cxn>
                      <a:cxn ang="0">
                        <a:pos x="148" y="107"/>
                      </a:cxn>
                      <a:cxn ang="0">
                        <a:pos x="247" y="74"/>
                      </a:cxn>
                      <a:cxn ang="0">
                        <a:pos x="370" y="41"/>
                      </a:cxn>
                      <a:cxn ang="0">
                        <a:pos x="518" y="17"/>
                      </a:cxn>
                      <a:cxn ang="0">
                        <a:pos x="675" y="0"/>
                      </a:cxn>
                      <a:cxn ang="0">
                        <a:pos x="839" y="0"/>
                      </a:cxn>
                      <a:cxn ang="0">
                        <a:pos x="996" y="0"/>
                      </a:cxn>
                      <a:cxn ang="0">
                        <a:pos x="1152" y="17"/>
                      </a:cxn>
                      <a:cxn ang="0">
                        <a:pos x="1300" y="41"/>
                      </a:cxn>
                      <a:cxn ang="0">
                        <a:pos x="1424" y="74"/>
                      </a:cxn>
                      <a:cxn ang="0">
                        <a:pos x="1531" y="107"/>
                      </a:cxn>
                      <a:cxn ang="0">
                        <a:pos x="1605" y="148"/>
                      </a:cxn>
                      <a:cxn ang="0">
                        <a:pos x="1654" y="198"/>
                      </a:cxn>
                      <a:cxn ang="0">
                        <a:pos x="1671" y="247"/>
                      </a:cxn>
                      <a:cxn ang="0">
                        <a:pos x="1654" y="296"/>
                      </a:cxn>
                      <a:cxn ang="0">
                        <a:pos x="1605" y="337"/>
                      </a:cxn>
                      <a:cxn ang="0">
                        <a:pos x="1531" y="378"/>
                      </a:cxn>
                      <a:cxn ang="0">
                        <a:pos x="1424" y="419"/>
                      </a:cxn>
                      <a:cxn ang="0">
                        <a:pos x="1300" y="452"/>
                      </a:cxn>
                      <a:cxn ang="0">
                        <a:pos x="1152" y="477"/>
                      </a:cxn>
                      <a:cxn ang="0">
                        <a:pos x="996" y="485"/>
                      </a:cxn>
                      <a:cxn ang="0">
                        <a:pos x="839" y="493"/>
                      </a:cxn>
                      <a:cxn ang="0">
                        <a:pos x="675" y="485"/>
                      </a:cxn>
                      <a:cxn ang="0">
                        <a:pos x="518" y="477"/>
                      </a:cxn>
                      <a:cxn ang="0">
                        <a:pos x="370" y="452"/>
                      </a:cxn>
                      <a:cxn ang="0">
                        <a:pos x="247" y="419"/>
                      </a:cxn>
                      <a:cxn ang="0">
                        <a:pos x="148" y="378"/>
                      </a:cxn>
                      <a:cxn ang="0">
                        <a:pos x="66" y="337"/>
                      </a:cxn>
                      <a:cxn ang="0">
                        <a:pos x="16" y="296"/>
                      </a:cxn>
                      <a:cxn ang="0">
                        <a:pos x="0" y="247"/>
                      </a:cxn>
                    </a:cxnLst>
                    <a:rect l="0" t="0" r="r" b="b"/>
                    <a:pathLst>
                      <a:path w="1672" h="494">
                        <a:moveTo>
                          <a:pt x="0" y="247"/>
                        </a:moveTo>
                        <a:lnTo>
                          <a:pt x="16" y="198"/>
                        </a:lnTo>
                        <a:lnTo>
                          <a:pt x="66" y="148"/>
                        </a:lnTo>
                        <a:lnTo>
                          <a:pt x="148" y="107"/>
                        </a:lnTo>
                        <a:lnTo>
                          <a:pt x="247" y="74"/>
                        </a:lnTo>
                        <a:lnTo>
                          <a:pt x="370" y="41"/>
                        </a:lnTo>
                        <a:lnTo>
                          <a:pt x="518" y="17"/>
                        </a:lnTo>
                        <a:lnTo>
                          <a:pt x="675" y="0"/>
                        </a:lnTo>
                        <a:lnTo>
                          <a:pt x="839" y="0"/>
                        </a:lnTo>
                        <a:lnTo>
                          <a:pt x="996" y="0"/>
                        </a:lnTo>
                        <a:lnTo>
                          <a:pt x="1152" y="17"/>
                        </a:lnTo>
                        <a:lnTo>
                          <a:pt x="1300" y="41"/>
                        </a:lnTo>
                        <a:lnTo>
                          <a:pt x="1424" y="74"/>
                        </a:lnTo>
                        <a:lnTo>
                          <a:pt x="1531" y="107"/>
                        </a:lnTo>
                        <a:lnTo>
                          <a:pt x="1605" y="148"/>
                        </a:lnTo>
                        <a:lnTo>
                          <a:pt x="1654" y="198"/>
                        </a:lnTo>
                        <a:lnTo>
                          <a:pt x="1671" y="247"/>
                        </a:lnTo>
                        <a:lnTo>
                          <a:pt x="1654" y="296"/>
                        </a:lnTo>
                        <a:lnTo>
                          <a:pt x="1605" y="337"/>
                        </a:lnTo>
                        <a:lnTo>
                          <a:pt x="1531" y="378"/>
                        </a:lnTo>
                        <a:lnTo>
                          <a:pt x="1424" y="419"/>
                        </a:lnTo>
                        <a:lnTo>
                          <a:pt x="1300" y="452"/>
                        </a:lnTo>
                        <a:lnTo>
                          <a:pt x="1152" y="477"/>
                        </a:lnTo>
                        <a:lnTo>
                          <a:pt x="996" y="485"/>
                        </a:lnTo>
                        <a:lnTo>
                          <a:pt x="839" y="493"/>
                        </a:lnTo>
                        <a:lnTo>
                          <a:pt x="675" y="485"/>
                        </a:lnTo>
                        <a:lnTo>
                          <a:pt x="518" y="477"/>
                        </a:lnTo>
                        <a:lnTo>
                          <a:pt x="370" y="452"/>
                        </a:lnTo>
                        <a:lnTo>
                          <a:pt x="247" y="419"/>
                        </a:lnTo>
                        <a:lnTo>
                          <a:pt x="148" y="378"/>
                        </a:lnTo>
                        <a:lnTo>
                          <a:pt x="66" y="337"/>
                        </a:lnTo>
                        <a:lnTo>
                          <a:pt x="16" y="296"/>
                        </a:lnTo>
                        <a:lnTo>
                          <a:pt x="0" y="247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4" name="Group 14"/>
                <p:cNvGrpSpPr>
                  <a:grpSpLocks/>
                </p:cNvGrpSpPr>
                <p:nvPr/>
              </p:nvGrpSpPr>
              <p:grpSpPr bwMode="auto">
                <a:xfrm>
                  <a:off x="2998" y="1096"/>
                  <a:ext cx="1984" cy="766"/>
                  <a:chOff x="2998" y="1096"/>
                  <a:chExt cx="1984" cy="766"/>
                </a:xfrm>
              </p:grpSpPr>
              <p:sp>
                <p:nvSpPr>
                  <p:cNvPr id="26" name="Freeform 15"/>
                  <p:cNvSpPr>
                    <a:spLocks/>
                  </p:cNvSpPr>
                  <p:nvPr/>
                </p:nvSpPr>
                <p:spPr bwMode="auto">
                  <a:xfrm>
                    <a:off x="2998" y="1096"/>
                    <a:ext cx="1984" cy="766"/>
                  </a:xfrm>
                  <a:custGeom>
                    <a:avLst/>
                    <a:gdLst/>
                    <a:ahLst/>
                    <a:cxnLst>
                      <a:cxn ang="0">
                        <a:pos x="0" y="378"/>
                      </a:cxn>
                      <a:cxn ang="0">
                        <a:pos x="16" y="313"/>
                      </a:cxn>
                      <a:cxn ang="0">
                        <a:pos x="57" y="247"/>
                      </a:cxn>
                      <a:cxn ang="0">
                        <a:pos x="131" y="189"/>
                      </a:cxn>
                      <a:cxn ang="0">
                        <a:pos x="230" y="132"/>
                      </a:cxn>
                      <a:cxn ang="0">
                        <a:pos x="353" y="91"/>
                      </a:cxn>
                      <a:cxn ang="0">
                        <a:pos x="493" y="50"/>
                      </a:cxn>
                      <a:cxn ang="0">
                        <a:pos x="650" y="25"/>
                      </a:cxn>
                      <a:cxn ang="0">
                        <a:pos x="814" y="0"/>
                      </a:cxn>
                      <a:cxn ang="0">
                        <a:pos x="987" y="0"/>
                      </a:cxn>
                      <a:cxn ang="0">
                        <a:pos x="1160" y="0"/>
                      </a:cxn>
                      <a:cxn ang="0">
                        <a:pos x="1333" y="25"/>
                      </a:cxn>
                      <a:cxn ang="0">
                        <a:pos x="1489" y="50"/>
                      </a:cxn>
                      <a:cxn ang="0">
                        <a:pos x="1629" y="91"/>
                      </a:cxn>
                      <a:cxn ang="0">
                        <a:pos x="1753" y="132"/>
                      </a:cxn>
                      <a:cxn ang="0">
                        <a:pos x="1852" y="189"/>
                      </a:cxn>
                      <a:cxn ang="0">
                        <a:pos x="1926" y="247"/>
                      </a:cxn>
                      <a:cxn ang="0">
                        <a:pos x="1967" y="313"/>
                      </a:cxn>
                      <a:cxn ang="0">
                        <a:pos x="1983" y="378"/>
                      </a:cxn>
                      <a:cxn ang="0">
                        <a:pos x="1967" y="444"/>
                      </a:cxn>
                      <a:cxn ang="0">
                        <a:pos x="1926" y="510"/>
                      </a:cxn>
                      <a:cxn ang="0">
                        <a:pos x="1852" y="567"/>
                      </a:cxn>
                      <a:cxn ang="0">
                        <a:pos x="1753" y="625"/>
                      </a:cxn>
                      <a:cxn ang="0">
                        <a:pos x="1629" y="674"/>
                      </a:cxn>
                      <a:cxn ang="0">
                        <a:pos x="1489" y="707"/>
                      </a:cxn>
                      <a:cxn ang="0">
                        <a:pos x="1333" y="740"/>
                      </a:cxn>
                      <a:cxn ang="0">
                        <a:pos x="1160" y="756"/>
                      </a:cxn>
                      <a:cxn ang="0">
                        <a:pos x="987" y="765"/>
                      </a:cxn>
                      <a:cxn ang="0">
                        <a:pos x="814" y="756"/>
                      </a:cxn>
                      <a:cxn ang="0">
                        <a:pos x="650" y="740"/>
                      </a:cxn>
                      <a:cxn ang="0">
                        <a:pos x="493" y="707"/>
                      </a:cxn>
                      <a:cxn ang="0">
                        <a:pos x="353" y="674"/>
                      </a:cxn>
                      <a:cxn ang="0">
                        <a:pos x="230" y="625"/>
                      </a:cxn>
                      <a:cxn ang="0">
                        <a:pos x="131" y="567"/>
                      </a:cxn>
                      <a:cxn ang="0">
                        <a:pos x="57" y="510"/>
                      </a:cxn>
                      <a:cxn ang="0">
                        <a:pos x="16" y="444"/>
                      </a:cxn>
                      <a:cxn ang="0">
                        <a:pos x="0" y="378"/>
                      </a:cxn>
                    </a:cxnLst>
                    <a:rect l="0" t="0" r="r" b="b"/>
                    <a:pathLst>
                      <a:path w="1984" h="766">
                        <a:moveTo>
                          <a:pt x="0" y="378"/>
                        </a:moveTo>
                        <a:lnTo>
                          <a:pt x="16" y="313"/>
                        </a:lnTo>
                        <a:lnTo>
                          <a:pt x="57" y="247"/>
                        </a:lnTo>
                        <a:lnTo>
                          <a:pt x="131" y="189"/>
                        </a:lnTo>
                        <a:lnTo>
                          <a:pt x="230" y="132"/>
                        </a:lnTo>
                        <a:lnTo>
                          <a:pt x="353" y="91"/>
                        </a:lnTo>
                        <a:lnTo>
                          <a:pt x="493" y="50"/>
                        </a:lnTo>
                        <a:lnTo>
                          <a:pt x="650" y="25"/>
                        </a:lnTo>
                        <a:lnTo>
                          <a:pt x="814" y="0"/>
                        </a:lnTo>
                        <a:lnTo>
                          <a:pt x="987" y="0"/>
                        </a:lnTo>
                        <a:lnTo>
                          <a:pt x="1160" y="0"/>
                        </a:lnTo>
                        <a:lnTo>
                          <a:pt x="1333" y="25"/>
                        </a:lnTo>
                        <a:lnTo>
                          <a:pt x="1489" y="50"/>
                        </a:lnTo>
                        <a:lnTo>
                          <a:pt x="1629" y="91"/>
                        </a:lnTo>
                        <a:lnTo>
                          <a:pt x="1753" y="132"/>
                        </a:lnTo>
                        <a:lnTo>
                          <a:pt x="1852" y="189"/>
                        </a:lnTo>
                        <a:lnTo>
                          <a:pt x="1926" y="247"/>
                        </a:lnTo>
                        <a:lnTo>
                          <a:pt x="1967" y="313"/>
                        </a:lnTo>
                        <a:lnTo>
                          <a:pt x="1983" y="378"/>
                        </a:lnTo>
                        <a:lnTo>
                          <a:pt x="1967" y="444"/>
                        </a:lnTo>
                        <a:lnTo>
                          <a:pt x="1926" y="510"/>
                        </a:lnTo>
                        <a:lnTo>
                          <a:pt x="1852" y="567"/>
                        </a:lnTo>
                        <a:lnTo>
                          <a:pt x="1753" y="625"/>
                        </a:lnTo>
                        <a:lnTo>
                          <a:pt x="1629" y="674"/>
                        </a:lnTo>
                        <a:lnTo>
                          <a:pt x="1489" y="707"/>
                        </a:lnTo>
                        <a:lnTo>
                          <a:pt x="1333" y="740"/>
                        </a:lnTo>
                        <a:lnTo>
                          <a:pt x="1160" y="756"/>
                        </a:lnTo>
                        <a:lnTo>
                          <a:pt x="987" y="765"/>
                        </a:lnTo>
                        <a:lnTo>
                          <a:pt x="814" y="756"/>
                        </a:lnTo>
                        <a:lnTo>
                          <a:pt x="650" y="740"/>
                        </a:lnTo>
                        <a:lnTo>
                          <a:pt x="493" y="707"/>
                        </a:lnTo>
                        <a:lnTo>
                          <a:pt x="353" y="674"/>
                        </a:lnTo>
                        <a:lnTo>
                          <a:pt x="230" y="625"/>
                        </a:lnTo>
                        <a:lnTo>
                          <a:pt x="131" y="567"/>
                        </a:lnTo>
                        <a:lnTo>
                          <a:pt x="57" y="510"/>
                        </a:lnTo>
                        <a:lnTo>
                          <a:pt x="16" y="444"/>
                        </a:lnTo>
                        <a:lnTo>
                          <a:pt x="0" y="378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" name="Freeform 16"/>
                  <p:cNvSpPr>
                    <a:spLocks/>
                  </p:cNvSpPr>
                  <p:nvPr/>
                </p:nvSpPr>
                <p:spPr bwMode="auto">
                  <a:xfrm>
                    <a:off x="3055" y="1154"/>
                    <a:ext cx="1853" cy="650"/>
                  </a:xfrm>
                  <a:custGeom>
                    <a:avLst/>
                    <a:gdLst/>
                    <a:ahLst/>
                    <a:cxnLst>
                      <a:cxn ang="0">
                        <a:pos x="0" y="329"/>
                      </a:cxn>
                      <a:cxn ang="0">
                        <a:pos x="17" y="263"/>
                      </a:cxn>
                      <a:cxn ang="0">
                        <a:pos x="66" y="205"/>
                      </a:cxn>
                      <a:cxn ang="0">
                        <a:pos x="140" y="156"/>
                      </a:cxn>
                      <a:cxn ang="0">
                        <a:pos x="247" y="107"/>
                      </a:cxn>
                      <a:cxn ang="0">
                        <a:pos x="371" y="66"/>
                      </a:cxn>
                      <a:cxn ang="0">
                        <a:pos x="519" y="33"/>
                      </a:cxn>
                      <a:cxn ang="0">
                        <a:pos x="675" y="16"/>
                      </a:cxn>
                      <a:cxn ang="0">
                        <a:pos x="840" y="0"/>
                      </a:cxn>
                      <a:cxn ang="0">
                        <a:pos x="1013" y="0"/>
                      </a:cxn>
                      <a:cxn ang="0">
                        <a:pos x="1177" y="16"/>
                      </a:cxn>
                      <a:cxn ang="0">
                        <a:pos x="1342" y="33"/>
                      </a:cxn>
                      <a:cxn ang="0">
                        <a:pos x="1482" y="66"/>
                      </a:cxn>
                      <a:cxn ang="0">
                        <a:pos x="1613" y="107"/>
                      </a:cxn>
                      <a:cxn ang="0">
                        <a:pos x="1712" y="156"/>
                      </a:cxn>
                      <a:cxn ang="0">
                        <a:pos x="1795" y="205"/>
                      </a:cxn>
                      <a:cxn ang="0">
                        <a:pos x="1836" y="263"/>
                      </a:cxn>
                      <a:cxn ang="0">
                        <a:pos x="1852" y="329"/>
                      </a:cxn>
                      <a:cxn ang="0">
                        <a:pos x="1836" y="386"/>
                      </a:cxn>
                      <a:cxn ang="0">
                        <a:pos x="1795" y="444"/>
                      </a:cxn>
                      <a:cxn ang="0">
                        <a:pos x="1712" y="493"/>
                      </a:cxn>
                      <a:cxn ang="0">
                        <a:pos x="1613" y="542"/>
                      </a:cxn>
                      <a:cxn ang="0">
                        <a:pos x="1482" y="583"/>
                      </a:cxn>
                      <a:cxn ang="0">
                        <a:pos x="1342" y="616"/>
                      </a:cxn>
                      <a:cxn ang="0">
                        <a:pos x="1177" y="641"/>
                      </a:cxn>
                      <a:cxn ang="0">
                        <a:pos x="1013" y="649"/>
                      </a:cxn>
                      <a:cxn ang="0">
                        <a:pos x="840" y="649"/>
                      </a:cxn>
                      <a:cxn ang="0">
                        <a:pos x="675" y="641"/>
                      </a:cxn>
                      <a:cxn ang="0">
                        <a:pos x="519" y="616"/>
                      </a:cxn>
                      <a:cxn ang="0">
                        <a:pos x="371" y="583"/>
                      </a:cxn>
                      <a:cxn ang="0">
                        <a:pos x="247" y="542"/>
                      </a:cxn>
                      <a:cxn ang="0">
                        <a:pos x="140" y="493"/>
                      </a:cxn>
                      <a:cxn ang="0">
                        <a:pos x="66" y="444"/>
                      </a:cxn>
                      <a:cxn ang="0">
                        <a:pos x="17" y="386"/>
                      </a:cxn>
                      <a:cxn ang="0">
                        <a:pos x="0" y="329"/>
                      </a:cxn>
                    </a:cxnLst>
                    <a:rect l="0" t="0" r="r" b="b"/>
                    <a:pathLst>
                      <a:path w="1853" h="650">
                        <a:moveTo>
                          <a:pt x="0" y="329"/>
                        </a:moveTo>
                        <a:lnTo>
                          <a:pt x="17" y="263"/>
                        </a:lnTo>
                        <a:lnTo>
                          <a:pt x="66" y="205"/>
                        </a:lnTo>
                        <a:lnTo>
                          <a:pt x="140" y="156"/>
                        </a:lnTo>
                        <a:lnTo>
                          <a:pt x="247" y="107"/>
                        </a:lnTo>
                        <a:lnTo>
                          <a:pt x="371" y="66"/>
                        </a:lnTo>
                        <a:lnTo>
                          <a:pt x="519" y="33"/>
                        </a:lnTo>
                        <a:lnTo>
                          <a:pt x="675" y="16"/>
                        </a:lnTo>
                        <a:lnTo>
                          <a:pt x="840" y="0"/>
                        </a:lnTo>
                        <a:lnTo>
                          <a:pt x="1013" y="0"/>
                        </a:lnTo>
                        <a:lnTo>
                          <a:pt x="1177" y="16"/>
                        </a:lnTo>
                        <a:lnTo>
                          <a:pt x="1342" y="33"/>
                        </a:lnTo>
                        <a:lnTo>
                          <a:pt x="1482" y="66"/>
                        </a:lnTo>
                        <a:lnTo>
                          <a:pt x="1613" y="107"/>
                        </a:lnTo>
                        <a:lnTo>
                          <a:pt x="1712" y="156"/>
                        </a:lnTo>
                        <a:lnTo>
                          <a:pt x="1795" y="205"/>
                        </a:lnTo>
                        <a:lnTo>
                          <a:pt x="1836" y="263"/>
                        </a:lnTo>
                        <a:lnTo>
                          <a:pt x="1852" y="329"/>
                        </a:lnTo>
                        <a:lnTo>
                          <a:pt x="1836" y="386"/>
                        </a:lnTo>
                        <a:lnTo>
                          <a:pt x="1795" y="444"/>
                        </a:lnTo>
                        <a:lnTo>
                          <a:pt x="1712" y="493"/>
                        </a:lnTo>
                        <a:lnTo>
                          <a:pt x="1613" y="542"/>
                        </a:lnTo>
                        <a:lnTo>
                          <a:pt x="1482" y="583"/>
                        </a:lnTo>
                        <a:lnTo>
                          <a:pt x="1342" y="616"/>
                        </a:lnTo>
                        <a:lnTo>
                          <a:pt x="1177" y="641"/>
                        </a:lnTo>
                        <a:lnTo>
                          <a:pt x="1013" y="649"/>
                        </a:lnTo>
                        <a:lnTo>
                          <a:pt x="840" y="649"/>
                        </a:lnTo>
                        <a:lnTo>
                          <a:pt x="675" y="641"/>
                        </a:lnTo>
                        <a:lnTo>
                          <a:pt x="519" y="616"/>
                        </a:lnTo>
                        <a:lnTo>
                          <a:pt x="371" y="583"/>
                        </a:lnTo>
                        <a:lnTo>
                          <a:pt x="247" y="542"/>
                        </a:lnTo>
                        <a:lnTo>
                          <a:pt x="140" y="493"/>
                        </a:lnTo>
                        <a:lnTo>
                          <a:pt x="66" y="444"/>
                        </a:lnTo>
                        <a:lnTo>
                          <a:pt x="17" y="386"/>
                        </a:lnTo>
                        <a:lnTo>
                          <a:pt x="0" y="329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" name="Freeform 17"/>
                  <p:cNvSpPr>
                    <a:spLocks/>
                  </p:cNvSpPr>
                  <p:nvPr/>
                </p:nvSpPr>
                <p:spPr bwMode="auto">
                  <a:xfrm>
                    <a:off x="3146" y="1220"/>
                    <a:ext cx="1672" cy="494"/>
                  </a:xfrm>
                  <a:custGeom>
                    <a:avLst/>
                    <a:gdLst/>
                    <a:ahLst/>
                    <a:cxnLst>
                      <a:cxn ang="0">
                        <a:pos x="0" y="246"/>
                      </a:cxn>
                      <a:cxn ang="0">
                        <a:pos x="16" y="197"/>
                      </a:cxn>
                      <a:cxn ang="0">
                        <a:pos x="66" y="147"/>
                      </a:cxn>
                      <a:cxn ang="0">
                        <a:pos x="148" y="106"/>
                      </a:cxn>
                      <a:cxn ang="0">
                        <a:pos x="247" y="74"/>
                      </a:cxn>
                      <a:cxn ang="0">
                        <a:pos x="370" y="41"/>
                      </a:cxn>
                      <a:cxn ang="0">
                        <a:pos x="518" y="16"/>
                      </a:cxn>
                      <a:cxn ang="0">
                        <a:pos x="675" y="0"/>
                      </a:cxn>
                      <a:cxn ang="0">
                        <a:pos x="839" y="0"/>
                      </a:cxn>
                      <a:cxn ang="0">
                        <a:pos x="996" y="0"/>
                      </a:cxn>
                      <a:cxn ang="0">
                        <a:pos x="1152" y="16"/>
                      </a:cxn>
                      <a:cxn ang="0">
                        <a:pos x="1300" y="41"/>
                      </a:cxn>
                      <a:cxn ang="0">
                        <a:pos x="1424" y="74"/>
                      </a:cxn>
                      <a:cxn ang="0">
                        <a:pos x="1531" y="106"/>
                      </a:cxn>
                      <a:cxn ang="0">
                        <a:pos x="1605" y="147"/>
                      </a:cxn>
                      <a:cxn ang="0">
                        <a:pos x="1654" y="197"/>
                      </a:cxn>
                      <a:cxn ang="0">
                        <a:pos x="1671" y="246"/>
                      </a:cxn>
                      <a:cxn ang="0">
                        <a:pos x="1654" y="295"/>
                      </a:cxn>
                      <a:cxn ang="0">
                        <a:pos x="1605" y="337"/>
                      </a:cxn>
                      <a:cxn ang="0">
                        <a:pos x="1531" y="378"/>
                      </a:cxn>
                      <a:cxn ang="0">
                        <a:pos x="1424" y="419"/>
                      </a:cxn>
                      <a:cxn ang="0">
                        <a:pos x="1300" y="452"/>
                      </a:cxn>
                      <a:cxn ang="0">
                        <a:pos x="1152" y="476"/>
                      </a:cxn>
                      <a:cxn ang="0">
                        <a:pos x="996" y="484"/>
                      </a:cxn>
                      <a:cxn ang="0">
                        <a:pos x="839" y="493"/>
                      </a:cxn>
                      <a:cxn ang="0">
                        <a:pos x="675" y="484"/>
                      </a:cxn>
                      <a:cxn ang="0">
                        <a:pos x="518" y="476"/>
                      </a:cxn>
                      <a:cxn ang="0">
                        <a:pos x="370" y="452"/>
                      </a:cxn>
                      <a:cxn ang="0">
                        <a:pos x="247" y="419"/>
                      </a:cxn>
                      <a:cxn ang="0">
                        <a:pos x="148" y="378"/>
                      </a:cxn>
                      <a:cxn ang="0">
                        <a:pos x="66" y="337"/>
                      </a:cxn>
                      <a:cxn ang="0">
                        <a:pos x="16" y="295"/>
                      </a:cxn>
                      <a:cxn ang="0">
                        <a:pos x="0" y="246"/>
                      </a:cxn>
                    </a:cxnLst>
                    <a:rect l="0" t="0" r="r" b="b"/>
                    <a:pathLst>
                      <a:path w="1672" h="494">
                        <a:moveTo>
                          <a:pt x="0" y="246"/>
                        </a:moveTo>
                        <a:lnTo>
                          <a:pt x="16" y="197"/>
                        </a:lnTo>
                        <a:lnTo>
                          <a:pt x="66" y="147"/>
                        </a:lnTo>
                        <a:lnTo>
                          <a:pt x="148" y="106"/>
                        </a:lnTo>
                        <a:lnTo>
                          <a:pt x="247" y="74"/>
                        </a:lnTo>
                        <a:lnTo>
                          <a:pt x="370" y="41"/>
                        </a:lnTo>
                        <a:lnTo>
                          <a:pt x="518" y="16"/>
                        </a:lnTo>
                        <a:lnTo>
                          <a:pt x="675" y="0"/>
                        </a:lnTo>
                        <a:lnTo>
                          <a:pt x="839" y="0"/>
                        </a:lnTo>
                        <a:lnTo>
                          <a:pt x="996" y="0"/>
                        </a:lnTo>
                        <a:lnTo>
                          <a:pt x="1152" y="16"/>
                        </a:lnTo>
                        <a:lnTo>
                          <a:pt x="1300" y="41"/>
                        </a:lnTo>
                        <a:lnTo>
                          <a:pt x="1424" y="74"/>
                        </a:lnTo>
                        <a:lnTo>
                          <a:pt x="1531" y="106"/>
                        </a:lnTo>
                        <a:lnTo>
                          <a:pt x="1605" y="147"/>
                        </a:lnTo>
                        <a:lnTo>
                          <a:pt x="1654" y="197"/>
                        </a:lnTo>
                        <a:lnTo>
                          <a:pt x="1671" y="246"/>
                        </a:lnTo>
                        <a:lnTo>
                          <a:pt x="1654" y="295"/>
                        </a:lnTo>
                        <a:lnTo>
                          <a:pt x="1605" y="337"/>
                        </a:lnTo>
                        <a:lnTo>
                          <a:pt x="1531" y="378"/>
                        </a:lnTo>
                        <a:lnTo>
                          <a:pt x="1424" y="419"/>
                        </a:lnTo>
                        <a:lnTo>
                          <a:pt x="1300" y="452"/>
                        </a:lnTo>
                        <a:lnTo>
                          <a:pt x="1152" y="476"/>
                        </a:lnTo>
                        <a:lnTo>
                          <a:pt x="996" y="484"/>
                        </a:lnTo>
                        <a:lnTo>
                          <a:pt x="839" y="493"/>
                        </a:lnTo>
                        <a:lnTo>
                          <a:pt x="675" y="484"/>
                        </a:lnTo>
                        <a:lnTo>
                          <a:pt x="518" y="476"/>
                        </a:lnTo>
                        <a:lnTo>
                          <a:pt x="370" y="452"/>
                        </a:lnTo>
                        <a:lnTo>
                          <a:pt x="247" y="419"/>
                        </a:lnTo>
                        <a:lnTo>
                          <a:pt x="148" y="378"/>
                        </a:lnTo>
                        <a:lnTo>
                          <a:pt x="66" y="337"/>
                        </a:lnTo>
                        <a:lnTo>
                          <a:pt x="16" y="295"/>
                        </a:lnTo>
                        <a:lnTo>
                          <a:pt x="0" y="246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25" name="Freeform 18"/>
                <p:cNvSpPr>
                  <a:spLocks/>
                </p:cNvSpPr>
                <p:nvPr/>
              </p:nvSpPr>
              <p:spPr bwMode="auto">
                <a:xfrm>
                  <a:off x="2981" y="2797"/>
                  <a:ext cx="1993" cy="766"/>
                </a:xfrm>
                <a:custGeom>
                  <a:avLst/>
                  <a:gdLst/>
                  <a:ahLst/>
                  <a:cxnLst>
                    <a:cxn ang="0">
                      <a:pos x="0" y="378"/>
                    </a:cxn>
                    <a:cxn ang="0">
                      <a:pos x="17" y="313"/>
                    </a:cxn>
                    <a:cxn ang="0">
                      <a:pos x="66" y="247"/>
                    </a:cxn>
                    <a:cxn ang="0">
                      <a:pos x="132" y="189"/>
                    </a:cxn>
                    <a:cxn ang="0">
                      <a:pos x="239" y="140"/>
                    </a:cxn>
                    <a:cxn ang="0">
                      <a:pos x="354" y="91"/>
                    </a:cxn>
                    <a:cxn ang="0">
                      <a:pos x="502" y="50"/>
                    </a:cxn>
                    <a:cxn ang="0">
                      <a:pos x="659" y="25"/>
                    </a:cxn>
                    <a:cxn ang="0">
                      <a:pos x="823" y="9"/>
                    </a:cxn>
                    <a:cxn ang="0">
                      <a:pos x="996" y="0"/>
                    </a:cxn>
                    <a:cxn ang="0">
                      <a:pos x="1169" y="9"/>
                    </a:cxn>
                    <a:cxn ang="0">
                      <a:pos x="1334" y="25"/>
                    </a:cxn>
                    <a:cxn ang="0">
                      <a:pos x="1490" y="50"/>
                    </a:cxn>
                    <a:cxn ang="0">
                      <a:pos x="1638" y="91"/>
                    </a:cxn>
                    <a:cxn ang="0">
                      <a:pos x="1753" y="140"/>
                    </a:cxn>
                    <a:cxn ang="0">
                      <a:pos x="1860" y="189"/>
                    </a:cxn>
                    <a:cxn ang="0">
                      <a:pos x="1926" y="247"/>
                    </a:cxn>
                    <a:cxn ang="0">
                      <a:pos x="1976" y="313"/>
                    </a:cxn>
                    <a:cxn ang="0">
                      <a:pos x="1992" y="378"/>
                    </a:cxn>
                    <a:cxn ang="0">
                      <a:pos x="1976" y="444"/>
                    </a:cxn>
                    <a:cxn ang="0">
                      <a:pos x="1926" y="510"/>
                    </a:cxn>
                    <a:cxn ang="0">
                      <a:pos x="1860" y="576"/>
                    </a:cxn>
                    <a:cxn ang="0">
                      <a:pos x="1753" y="625"/>
                    </a:cxn>
                    <a:cxn ang="0">
                      <a:pos x="1638" y="674"/>
                    </a:cxn>
                    <a:cxn ang="0">
                      <a:pos x="1490" y="715"/>
                    </a:cxn>
                    <a:cxn ang="0">
                      <a:pos x="1334" y="740"/>
                    </a:cxn>
                    <a:cxn ang="0">
                      <a:pos x="1169" y="756"/>
                    </a:cxn>
                    <a:cxn ang="0">
                      <a:pos x="996" y="765"/>
                    </a:cxn>
                    <a:cxn ang="0">
                      <a:pos x="823" y="756"/>
                    </a:cxn>
                    <a:cxn ang="0">
                      <a:pos x="659" y="740"/>
                    </a:cxn>
                    <a:cxn ang="0">
                      <a:pos x="502" y="715"/>
                    </a:cxn>
                    <a:cxn ang="0">
                      <a:pos x="354" y="674"/>
                    </a:cxn>
                    <a:cxn ang="0">
                      <a:pos x="239" y="625"/>
                    </a:cxn>
                    <a:cxn ang="0">
                      <a:pos x="132" y="576"/>
                    </a:cxn>
                    <a:cxn ang="0">
                      <a:pos x="66" y="510"/>
                    </a:cxn>
                    <a:cxn ang="0">
                      <a:pos x="17" y="444"/>
                    </a:cxn>
                    <a:cxn ang="0">
                      <a:pos x="0" y="378"/>
                    </a:cxn>
                  </a:cxnLst>
                  <a:rect l="0" t="0" r="r" b="b"/>
                  <a:pathLst>
                    <a:path w="1993" h="766">
                      <a:moveTo>
                        <a:pt x="0" y="378"/>
                      </a:moveTo>
                      <a:lnTo>
                        <a:pt x="17" y="313"/>
                      </a:lnTo>
                      <a:lnTo>
                        <a:pt x="66" y="247"/>
                      </a:lnTo>
                      <a:lnTo>
                        <a:pt x="132" y="189"/>
                      </a:lnTo>
                      <a:lnTo>
                        <a:pt x="239" y="140"/>
                      </a:lnTo>
                      <a:lnTo>
                        <a:pt x="354" y="91"/>
                      </a:lnTo>
                      <a:lnTo>
                        <a:pt x="502" y="50"/>
                      </a:lnTo>
                      <a:lnTo>
                        <a:pt x="659" y="25"/>
                      </a:lnTo>
                      <a:lnTo>
                        <a:pt x="823" y="9"/>
                      </a:lnTo>
                      <a:lnTo>
                        <a:pt x="996" y="0"/>
                      </a:lnTo>
                      <a:lnTo>
                        <a:pt x="1169" y="9"/>
                      </a:lnTo>
                      <a:lnTo>
                        <a:pt x="1334" y="25"/>
                      </a:lnTo>
                      <a:lnTo>
                        <a:pt x="1490" y="50"/>
                      </a:lnTo>
                      <a:lnTo>
                        <a:pt x="1638" y="91"/>
                      </a:lnTo>
                      <a:lnTo>
                        <a:pt x="1753" y="140"/>
                      </a:lnTo>
                      <a:lnTo>
                        <a:pt x="1860" y="189"/>
                      </a:lnTo>
                      <a:lnTo>
                        <a:pt x="1926" y="247"/>
                      </a:lnTo>
                      <a:lnTo>
                        <a:pt x="1976" y="313"/>
                      </a:lnTo>
                      <a:lnTo>
                        <a:pt x="1992" y="378"/>
                      </a:lnTo>
                      <a:lnTo>
                        <a:pt x="1976" y="444"/>
                      </a:lnTo>
                      <a:lnTo>
                        <a:pt x="1926" y="510"/>
                      </a:lnTo>
                      <a:lnTo>
                        <a:pt x="1860" y="576"/>
                      </a:lnTo>
                      <a:lnTo>
                        <a:pt x="1753" y="625"/>
                      </a:lnTo>
                      <a:lnTo>
                        <a:pt x="1638" y="674"/>
                      </a:lnTo>
                      <a:lnTo>
                        <a:pt x="1490" y="715"/>
                      </a:lnTo>
                      <a:lnTo>
                        <a:pt x="1334" y="740"/>
                      </a:lnTo>
                      <a:lnTo>
                        <a:pt x="1169" y="756"/>
                      </a:lnTo>
                      <a:lnTo>
                        <a:pt x="996" y="765"/>
                      </a:lnTo>
                      <a:lnTo>
                        <a:pt x="823" y="756"/>
                      </a:lnTo>
                      <a:lnTo>
                        <a:pt x="659" y="740"/>
                      </a:lnTo>
                      <a:lnTo>
                        <a:pt x="502" y="715"/>
                      </a:lnTo>
                      <a:lnTo>
                        <a:pt x="354" y="674"/>
                      </a:lnTo>
                      <a:lnTo>
                        <a:pt x="239" y="625"/>
                      </a:lnTo>
                      <a:lnTo>
                        <a:pt x="132" y="576"/>
                      </a:lnTo>
                      <a:lnTo>
                        <a:pt x="66" y="510"/>
                      </a:lnTo>
                      <a:lnTo>
                        <a:pt x="17" y="444"/>
                      </a:lnTo>
                      <a:lnTo>
                        <a:pt x="0" y="37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" name="Group 19"/>
              <p:cNvGrpSpPr>
                <a:grpSpLocks/>
              </p:cNvGrpSpPr>
              <p:nvPr/>
            </p:nvGrpSpPr>
            <p:grpSpPr bwMode="auto">
              <a:xfrm>
                <a:off x="2981" y="2756"/>
                <a:ext cx="1993" cy="766"/>
                <a:chOff x="2981" y="2756"/>
                <a:chExt cx="1993" cy="766"/>
              </a:xfrm>
            </p:grpSpPr>
            <p:sp>
              <p:nvSpPr>
                <p:cNvPr id="20" name="Freeform 20"/>
                <p:cNvSpPr>
                  <a:spLocks/>
                </p:cNvSpPr>
                <p:nvPr/>
              </p:nvSpPr>
              <p:spPr bwMode="auto">
                <a:xfrm>
                  <a:off x="2981" y="2756"/>
                  <a:ext cx="1993" cy="766"/>
                </a:xfrm>
                <a:custGeom>
                  <a:avLst/>
                  <a:gdLst/>
                  <a:ahLst/>
                  <a:cxnLst>
                    <a:cxn ang="0">
                      <a:pos x="0" y="387"/>
                    </a:cxn>
                    <a:cxn ang="0">
                      <a:pos x="17" y="321"/>
                    </a:cxn>
                    <a:cxn ang="0">
                      <a:pos x="66" y="255"/>
                    </a:cxn>
                    <a:cxn ang="0">
                      <a:pos x="132" y="198"/>
                    </a:cxn>
                    <a:cxn ang="0">
                      <a:pos x="239" y="140"/>
                    </a:cxn>
                    <a:cxn ang="0">
                      <a:pos x="354" y="91"/>
                    </a:cxn>
                    <a:cxn ang="0">
                      <a:pos x="502" y="58"/>
                    </a:cxn>
                    <a:cxn ang="0">
                      <a:pos x="659" y="25"/>
                    </a:cxn>
                    <a:cxn ang="0">
                      <a:pos x="823" y="9"/>
                    </a:cxn>
                    <a:cxn ang="0">
                      <a:pos x="996" y="0"/>
                    </a:cxn>
                    <a:cxn ang="0">
                      <a:pos x="1169" y="9"/>
                    </a:cxn>
                    <a:cxn ang="0">
                      <a:pos x="1334" y="25"/>
                    </a:cxn>
                    <a:cxn ang="0">
                      <a:pos x="1490" y="58"/>
                    </a:cxn>
                    <a:cxn ang="0">
                      <a:pos x="1638" y="91"/>
                    </a:cxn>
                    <a:cxn ang="0">
                      <a:pos x="1753" y="140"/>
                    </a:cxn>
                    <a:cxn ang="0">
                      <a:pos x="1860" y="198"/>
                    </a:cxn>
                    <a:cxn ang="0">
                      <a:pos x="1926" y="255"/>
                    </a:cxn>
                    <a:cxn ang="0">
                      <a:pos x="1976" y="321"/>
                    </a:cxn>
                    <a:cxn ang="0">
                      <a:pos x="1992" y="387"/>
                    </a:cxn>
                    <a:cxn ang="0">
                      <a:pos x="1976" y="452"/>
                    </a:cxn>
                    <a:cxn ang="0">
                      <a:pos x="1926" y="518"/>
                    </a:cxn>
                    <a:cxn ang="0">
                      <a:pos x="1860" y="576"/>
                    </a:cxn>
                    <a:cxn ang="0">
                      <a:pos x="1753" y="633"/>
                    </a:cxn>
                    <a:cxn ang="0">
                      <a:pos x="1638" y="674"/>
                    </a:cxn>
                    <a:cxn ang="0">
                      <a:pos x="1490" y="715"/>
                    </a:cxn>
                    <a:cxn ang="0">
                      <a:pos x="1334" y="740"/>
                    </a:cxn>
                    <a:cxn ang="0">
                      <a:pos x="1169" y="756"/>
                    </a:cxn>
                    <a:cxn ang="0">
                      <a:pos x="996" y="765"/>
                    </a:cxn>
                    <a:cxn ang="0">
                      <a:pos x="823" y="756"/>
                    </a:cxn>
                    <a:cxn ang="0">
                      <a:pos x="659" y="740"/>
                    </a:cxn>
                    <a:cxn ang="0">
                      <a:pos x="502" y="715"/>
                    </a:cxn>
                    <a:cxn ang="0">
                      <a:pos x="354" y="674"/>
                    </a:cxn>
                    <a:cxn ang="0">
                      <a:pos x="239" y="633"/>
                    </a:cxn>
                    <a:cxn ang="0">
                      <a:pos x="132" y="576"/>
                    </a:cxn>
                    <a:cxn ang="0">
                      <a:pos x="66" y="518"/>
                    </a:cxn>
                    <a:cxn ang="0">
                      <a:pos x="17" y="452"/>
                    </a:cxn>
                    <a:cxn ang="0">
                      <a:pos x="0" y="387"/>
                    </a:cxn>
                  </a:cxnLst>
                  <a:rect l="0" t="0" r="r" b="b"/>
                  <a:pathLst>
                    <a:path w="1993" h="766">
                      <a:moveTo>
                        <a:pt x="0" y="387"/>
                      </a:moveTo>
                      <a:lnTo>
                        <a:pt x="17" y="321"/>
                      </a:lnTo>
                      <a:lnTo>
                        <a:pt x="66" y="255"/>
                      </a:lnTo>
                      <a:lnTo>
                        <a:pt x="132" y="198"/>
                      </a:lnTo>
                      <a:lnTo>
                        <a:pt x="239" y="140"/>
                      </a:lnTo>
                      <a:lnTo>
                        <a:pt x="354" y="91"/>
                      </a:lnTo>
                      <a:lnTo>
                        <a:pt x="502" y="58"/>
                      </a:lnTo>
                      <a:lnTo>
                        <a:pt x="659" y="25"/>
                      </a:lnTo>
                      <a:lnTo>
                        <a:pt x="823" y="9"/>
                      </a:lnTo>
                      <a:lnTo>
                        <a:pt x="996" y="0"/>
                      </a:lnTo>
                      <a:lnTo>
                        <a:pt x="1169" y="9"/>
                      </a:lnTo>
                      <a:lnTo>
                        <a:pt x="1334" y="25"/>
                      </a:lnTo>
                      <a:lnTo>
                        <a:pt x="1490" y="58"/>
                      </a:lnTo>
                      <a:lnTo>
                        <a:pt x="1638" y="91"/>
                      </a:lnTo>
                      <a:lnTo>
                        <a:pt x="1753" y="140"/>
                      </a:lnTo>
                      <a:lnTo>
                        <a:pt x="1860" y="198"/>
                      </a:lnTo>
                      <a:lnTo>
                        <a:pt x="1926" y="255"/>
                      </a:lnTo>
                      <a:lnTo>
                        <a:pt x="1976" y="321"/>
                      </a:lnTo>
                      <a:lnTo>
                        <a:pt x="1992" y="387"/>
                      </a:lnTo>
                      <a:lnTo>
                        <a:pt x="1976" y="452"/>
                      </a:lnTo>
                      <a:lnTo>
                        <a:pt x="1926" y="518"/>
                      </a:lnTo>
                      <a:lnTo>
                        <a:pt x="1860" y="576"/>
                      </a:lnTo>
                      <a:lnTo>
                        <a:pt x="1753" y="633"/>
                      </a:lnTo>
                      <a:lnTo>
                        <a:pt x="1638" y="674"/>
                      </a:lnTo>
                      <a:lnTo>
                        <a:pt x="1490" y="715"/>
                      </a:lnTo>
                      <a:lnTo>
                        <a:pt x="1334" y="740"/>
                      </a:lnTo>
                      <a:lnTo>
                        <a:pt x="1169" y="756"/>
                      </a:lnTo>
                      <a:lnTo>
                        <a:pt x="996" y="765"/>
                      </a:lnTo>
                      <a:lnTo>
                        <a:pt x="823" y="756"/>
                      </a:lnTo>
                      <a:lnTo>
                        <a:pt x="659" y="740"/>
                      </a:lnTo>
                      <a:lnTo>
                        <a:pt x="502" y="715"/>
                      </a:lnTo>
                      <a:lnTo>
                        <a:pt x="354" y="674"/>
                      </a:lnTo>
                      <a:lnTo>
                        <a:pt x="239" y="633"/>
                      </a:lnTo>
                      <a:lnTo>
                        <a:pt x="132" y="576"/>
                      </a:lnTo>
                      <a:lnTo>
                        <a:pt x="66" y="518"/>
                      </a:lnTo>
                      <a:lnTo>
                        <a:pt x="17" y="452"/>
                      </a:lnTo>
                      <a:lnTo>
                        <a:pt x="0" y="387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Freeform 21"/>
                <p:cNvSpPr>
                  <a:spLocks/>
                </p:cNvSpPr>
                <p:nvPr/>
              </p:nvSpPr>
              <p:spPr bwMode="auto">
                <a:xfrm>
                  <a:off x="3047" y="2822"/>
                  <a:ext cx="1853" cy="642"/>
                </a:xfrm>
                <a:custGeom>
                  <a:avLst/>
                  <a:gdLst/>
                  <a:ahLst/>
                  <a:cxnLst>
                    <a:cxn ang="0">
                      <a:pos x="0" y="321"/>
                    </a:cxn>
                    <a:cxn ang="0">
                      <a:pos x="16" y="263"/>
                    </a:cxn>
                    <a:cxn ang="0">
                      <a:pos x="58" y="206"/>
                    </a:cxn>
                    <a:cxn ang="0">
                      <a:pos x="140" y="148"/>
                    </a:cxn>
                    <a:cxn ang="0">
                      <a:pos x="239" y="107"/>
                    </a:cxn>
                    <a:cxn ang="0">
                      <a:pos x="362" y="66"/>
                    </a:cxn>
                    <a:cxn ang="0">
                      <a:pos x="510" y="33"/>
                    </a:cxn>
                    <a:cxn ang="0">
                      <a:pos x="667" y="8"/>
                    </a:cxn>
                    <a:cxn ang="0">
                      <a:pos x="840" y="0"/>
                    </a:cxn>
                    <a:cxn ang="0">
                      <a:pos x="1012" y="0"/>
                    </a:cxn>
                    <a:cxn ang="0">
                      <a:pos x="1177" y="8"/>
                    </a:cxn>
                    <a:cxn ang="0">
                      <a:pos x="1333" y="33"/>
                    </a:cxn>
                    <a:cxn ang="0">
                      <a:pos x="1482" y="66"/>
                    </a:cxn>
                    <a:cxn ang="0">
                      <a:pos x="1605" y="107"/>
                    </a:cxn>
                    <a:cxn ang="0">
                      <a:pos x="1712" y="148"/>
                    </a:cxn>
                    <a:cxn ang="0">
                      <a:pos x="1786" y="206"/>
                    </a:cxn>
                    <a:cxn ang="0">
                      <a:pos x="1835" y="263"/>
                    </a:cxn>
                    <a:cxn ang="0">
                      <a:pos x="1852" y="321"/>
                    </a:cxn>
                    <a:cxn ang="0">
                      <a:pos x="1835" y="378"/>
                    </a:cxn>
                    <a:cxn ang="0">
                      <a:pos x="1786" y="436"/>
                    </a:cxn>
                    <a:cxn ang="0">
                      <a:pos x="1712" y="493"/>
                    </a:cxn>
                    <a:cxn ang="0">
                      <a:pos x="1605" y="542"/>
                    </a:cxn>
                    <a:cxn ang="0">
                      <a:pos x="1482" y="584"/>
                    </a:cxn>
                    <a:cxn ang="0">
                      <a:pos x="1333" y="608"/>
                    </a:cxn>
                    <a:cxn ang="0">
                      <a:pos x="1177" y="633"/>
                    </a:cxn>
                    <a:cxn ang="0">
                      <a:pos x="1012" y="641"/>
                    </a:cxn>
                    <a:cxn ang="0">
                      <a:pos x="840" y="641"/>
                    </a:cxn>
                    <a:cxn ang="0">
                      <a:pos x="667" y="633"/>
                    </a:cxn>
                    <a:cxn ang="0">
                      <a:pos x="510" y="608"/>
                    </a:cxn>
                    <a:cxn ang="0">
                      <a:pos x="362" y="584"/>
                    </a:cxn>
                    <a:cxn ang="0">
                      <a:pos x="239" y="542"/>
                    </a:cxn>
                    <a:cxn ang="0">
                      <a:pos x="140" y="493"/>
                    </a:cxn>
                    <a:cxn ang="0">
                      <a:pos x="58" y="436"/>
                    </a:cxn>
                    <a:cxn ang="0">
                      <a:pos x="16" y="378"/>
                    </a:cxn>
                    <a:cxn ang="0">
                      <a:pos x="0" y="321"/>
                    </a:cxn>
                  </a:cxnLst>
                  <a:rect l="0" t="0" r="r" b="b"/>
                  <a:pathLst>
                    <a:path w="1853" h="642">
                      <a:moveTo>
                        <a:pt x="0" y="321"/>
                      </a:moveTo>
                      <a:lnTo>
                        <a:pt x="16" y="263"/>
                      </a:lnTo>
                      <a:lnTo>
                        <a:pt x="58" y="206"/>
                      </a:lnTo>
                      <a:lnTo>
                        <a:pt x="140" y="148"/>
                      </a:lnTo>
                      <a:lnTo>
                        <a:pt x="239" y="107"/>
                      </a:lnTo>
                      <a:lnTo>
                        <a:pt x="362" y="66"/>
                      </a:lnTo>
                      <a:lnTo>
                        <a:pt x="510" y="33"/>
                      </a:lnTo>
                      <a:lnTo>
                        <a:pt x="667" y="8"/>
                      </a:lnTo>
                      <a:lnTo>
                        <a:pt x="840" y="0"/>
                      </a:lnTo>
                      <a:lnTo>
                        <a:pt x="1012" y="0"/>
                      </a:lnTo>
                      <a:lnTo>
                        <a:pt x="1177" y="8"/>
                      </a:lnTo>
                      <a:lnTo>
                        <a:pt x="1333" y="33"/>
                      </a:lnTo>
                      <a:lnTo>
                        <a:pt x="1482" y="66"/>
                      </a:lnTo>
                      <a:lnTo>
                        <a:pt x="1605" y="107"/>
                      </a:lnTo>
                      <a:lnTo>
                        <a:pt x="1712" y="148"/>
                      </a:lnTo>
                      <a:lnTo>
                        <a:pt x="1786" y="206"/>
                      </a:lnTo>
                      <a:lnTo>
                        <a:pt x="1835" y="263"/>
                      </a:lnTo>
                      <a:lnTo>
                        <a:pt x="1852" y="321"/>
                      </a:lnTo>
                      <a:lnTo>
                        <a:pt x="1835" y="378"/>
                      </a:lnTo>
                      <a:lnTo>
                        <a:pt x="1786" y="436"/>
                      </a:lnTo>
                      <a:lnTo>
                        <a:pt x="1712" y="493"/>
                      </a:lnTo>
                      <a:lnTo>
                        <a:pt x="1605" y="542"/>
                      </a:lnTo>
                      <a:lnTo>
                        <a:pt x="1482" y="584"/>
                      </a:lnTo>
                      <a:lnTo>
                        <a:pt x="1333" y="608"/>
                      </a:lnTo>
                      <a:lnTo>
                        <a:pt x="1177" y="633"/>
                      </a:lnTo>
                      <a:lnTo>
                        <a:pt x="1012" y="641"/>
                      </a:lnTo>
                      <a:lnTo>
                        <a:pt x="840" y="641"/>
                      </a:lnTo>
                      <a:lnTo>
                        <a:pt x="667" y="633"/>
                      </a:lnTo>
                      <a:lnTo>
                        <a:pt x="510" y="608"/>
                      </a:lnTo>
                      <a:lnTo>
                        <a:pt x="362" y="584"/>
                      </a:lnTo>
                      <a:lnTo>
                        <a:pt x="239" y="542"/>
                      </a:lnTo>
                      <a:lnTo>
                        <a:pt x="140" y="493"/>
                      </a:lnTo>
                      <a:lnTo>
                        <a:pt x="58" y="436"/>
                      </a:lnTo>
                      <a:lnTo>
                        <a:pt x="16" y="378"/>
                      </a:lnTo>
                      <a:lnTo>
                        <a:pt x="0" y="321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22"/>
                <p:cNvSpPr>
                  <a:spLocks/>
                </p:cNvSpPr>
                <p:nvPr/>
              </p:nvSpPr>
              <p:spPr bwMode="auto">
                <a:xfrm>
                  <a:off x="3137" y="2880"/>
                  <a:ext cx="1672" cy="494"/>
                </a:xfrm>
                <a:custGeom>
                  <a:avLst/>
                  <a:gdLst/>
                  <a:ahLst/>
                  <a:cxnLst>
                    <a:cxn ang="0">
                      <a:pos x="0" y="246"/>
                    </a:cxn>
                    <a:cxn ang="0">
                      <a:pos x="17" y="197"/>
                    </a:cxn>
                    <a:cxn ang="0">
                      <a:pos x="66" y="156"/>
                    </a:cxn>
                    <a:cxn ang="0">
                      <a:pos x="140" y="115"/>
                    </a:cxn>
                    <a:cxn ang="0">
                      <a:pos x="247" y="74"/>
                    </a:cxn>
                    <a:cxn ang="0">
                      <a:pos x="371" y="41"/>
                    </a:cxn>
                    <a:cxn ang="0">
                      <a:pos x="519" y="24"/>
                    </a:cxn>
                    <a:cxn ang="0">
                      <a:pos x="675" y="8"/>
                    </a:cxn>
                    <a:cxn ang="0">
                      <a:pos x="832" y="0"/>
                    </a:cxn>
                    <a:cxn ang="0">
                      <a:pos x="996" y="8"/>
                    </a:cxn>
                    <a:cxn ang="0">
                      <a:pos x="1153" y="24"/>
                    </a:cxn>
                    <a:cxn ang="0">
                      <a:pos x="1301" y="41"/>
                    </a:cxn>
                    <a:cxn ang="0">
                      <a:pos x="1424" y="74"/>
                    </a:cxn>
                    <a:cxn ang="0">
                      <a:pos x="1523" y="115"/>
                    </a:cxn>
                    <a:cxn ang="0">
                      <a:pos x="1606" y="156"/>
                    </a:cxn>
                    <a:cxn ang="0">
                      <a:pos x="1655" y="197"/>
                    </a:cxn>
                    <a:cxn ang="0">
                      <a:pos x="1671" y="246"/>
                    </a:cxn>
                    <a:cxn ang="0">
                      <a:pos x="1655" y="295"/>
                    </a:cxn>
                    <a:cxn ang="0">
                      <a:pos x="1606" y="345"/>
                    </a:cxn>
                    <a:cxn ang="0">
                      <a:pos x="1523" y="386"/>
                    </a:cxn>
                    <a:cxn ang="0">
                      <a:pos x="1424" y="427"/>
                    </a:cxn>
                    <a:cxn ang="0">
                      <a:pos x="1301" y="452"/>
                    </a:cxn>
                    <a:cxn ang="0">
                      <a:pos x="1153" y="476"/>
                    </a:cxn>
                    <a:cxn ang="0">
                      <a:pos x="996" y="493"/>
                    </a:cxn>
                    <a:cxn ang="0">
                      <a:pos x="832" y="493"/>
                    </a:cxn>
                    <a:cxn ang="0">
                      <a:pos x="675" y="493"/>
                    </a:cxn>
                    <a:cxn ang="0">
                      <a:pos x="519" y="476"/>
                    </a:cxn>
                    <a:cxn ang="0">
                      <a:pos x="371" y="452"/>
                    </a:cxn>
                    <a:cxn ang="0">
                      <a:pos x="247" y="427"/>
                    </a:cxn>
                    <a:cxn ang="0">
                      <a:pos x="140" y="386"/>
                    </a:cxn>
                    <a:cxn ang="0">
                      <a:pos x="66" y="345"/>
                    </a:cxn>
                    <a:cxn ang="0">
                      <a:pos x="17" y="295"/>
                    </a:cxn>
                    <a:cxn ang="0">
                      <a:pos x="0" y="246"/>
                    </a:cxn>
                  </a:cxnLst>
                  <a:rect l="0" t="0" r="r" b="b"/>
                  <a:pathLst>
                    <a:path w="1672" h="494">
                      <a:moveTo>
                        <a:pt x="0" y="246"/>
                      </a:moveTo>
                      <a:lnTo>
                        <a:pt x="17" y="197"/>
                      </a:lnTo>
                      <a:lnTo>
                        <a:pt x="66" y="156"/>
                      </a:lnTo>
                      <a:lnTo>
                        <a:pt x="140" y="115"/>
                      </a:lnTo>
                      <a:lnTo>
                        <a:pt x="247" y="74"/>
                      </a:lnTo>
                      <a:lnTo>
                        <a:pt x="371" y="41"/>
                      </a:lnTo>
                      <a:lnTo>
                        <a:pt x="519" y="24"/>
                      </a:lnTo>
                      <a:lnTo>
                        <a:pt x="675" y="8"/>
                      </a:lnTo>
                      <a:lnTo>
                        <a:pt x="832" y="0"/>
                      </a:lnTo>
                      <a:lnTo>
                        <a:pt x="996" y="8"/>
                      </a:lnTo>
                      <a:lnTo>
                        <a:pt x="1153" y="24"/>
                      </a:lnTo>
                      <a:lnTo>
                        <a:pt x="1301" y="41"/>
                      </a:lnTo>
                      <a:lnTo>
                        <a:pt x="1424" y="74"/>
                      </a:lnTo>
                      <a:lnTo>
                        <a:pt x="1523" y="115"/>
                      </a:lnTo>
                      <a:lnTo>
                        <a:pt x="1606" y="156"/>
                      </a:lnTo>
                      <a:lnTo>
                        <a:pt x="1655" y="197"/>
                      </a:lnTo>
                      <a:lnTo>
                        <a:pt x="1671" y="246"/>
                      </a:lnTo>
                      <a:lnTo>
                        <a:pt x="1655" y="295"/>
                      </a:lnTo>
                      <a:lnTo>
                        <a:pt x="1606" y="345"/>
                      </a:lnTo>
                      <a:lnTo>
                        <a:pt x="1523" y="386"/>
                      </a:lnTo>
                      <a:lnTo>
                        <a:pt x="1424" y="427"/>
                      </a:lnTo>
                      <a:lnTo>
                        <a:pt x="1301" y="452"/>
                      </a:lnTo>
                      <a:lnTo>
                        <a:pt x="1153" y="476"/>
                      </a:lnTo>
                      <a:lnTo>
                        <a:pt x="996" y="493"/>
                      </a:lnTo>
                      <a:lnTo>
                        <a:pt x="832" y="493"/>
                      </a:lnTo>
                      <a:lnTo>
                        <a:pt x="675" y="493"/>
                      </a:lnTo>
                      <a:lnTo>
                        <a:pt x="519" y="476"/>
                      </a:lnTo>
                      <a:lnTo>
                        <a:pt x="371" y="452"/>
                      </a:lnTo>
                      <a:lnTo>
                        <a:pt x="247" y="427"/>
                      </a:lnTo>
                      <a:lnTo>
                        <a:pt x="140" y="386"/>
                      </a:lnTo>
                      <a:lnTo>
                        <a:pt x="66" y="345"/>
                      </a:lnTo>
                      <a:lnTo>
                        <a:pt x="17" y="295"/>
                      </a:lnTo>
                      <a:lnTo>
                        <a:pt x="0" y="246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" name="Group 23"/>
              <p:cNvGrpSpPr>
                <a:grpSpLocks/>
              </p:cNvGrpSpPr>
              <p:nvPr/>
            </p:nvGrpSpPr>
            <p:grpSpPr bwMode="auto">
              <a:xfrm>
                <a:off x="3788" y="669"/>
                <a:ext cx="429" cy="2516"/>
                <a:chOff x="3788" y="669"/>
                <a:chExt cx="429" cy="2516"/>
              </a:xfrm>
            </p:grpSpPr>
            <p:sp>
              <p:nvSpPr>
                <p:cNvPr id="16" name="Freeform 24"/>
                <p:cNvSpPr>
                  <a:spLocks/>
                </p:cNvSpPr>
                <p:nvPr/>
              </p:nvSpPr>
              <p:spPr bwMode="auto">
                <a:xfrm>
                  <a:off x="3845" y="784"/>
                  <a:ext cx="248" cy="741"/>
                </a:xfrm>
                <a:custGeom>
                  <a:avLst/>
                  <a:gdLst/>
                  <a:ahLst/>
                  <a:cxnLst>
                    <a:cxn ang="0">
                      <a:pos x="247" y="649"/>
                    </a:cxn>
                    <a:cxn ang="0">
                      <a:pos x="247" y="0"/>
                    </a:cxn>
                    <a:cxn ang="0">
                      <a:pos x="0" y="0"/>
                    </a:cxn>
                    <a:cxn ang="0">
                      <a:pos x="0" y="649"/>
                    </a:cxn>
                    <a:cxn ang="0">
                      <a:pos x="0" y="657"/>
                    </a:cxn>
                    <a:cxn ang="0">
                      <a:pos x="17" y="699"/>
                    </a:cxn>
                    <a:cxn ang="0">
                      <a:pos x="50" y="723"/>
                    </a:cxn>
                    <a:cxn ang="0">
                      <a:pos x="99" y="740"/>
                    </a:cxn>
                    <a:cxn ang="0">
                      <a:pos x="157" y="740"/>
                    </a:cxn>
                    <a:cxn ang="0">
                      <a:pos x="206" y="723"/>
                    </a:cxn>
                    <a:cxn ang="0">
                      <a:pos x="239" y="699"/>
                    </a:cxn>
                    <a:cxn ang="0">
                      <a:pos x="247" y="657"/>
                    </a:cxn>
                    <a:cxn ang="0">
                      <a:pos x="247" y="649"/>
                    </a:cxn>
                  </a:cxnLst>
                  <a:rect l="0" t="0" r="r" b="b"/>
                  <a:pathLst>
                    <a:path w="248" h="741">
                      <a:moveTo>
                        <a:pt x="247" y="649"/>
                      </a:moveTo>
                      <a:lnTo>
                        <a:pt x="247" y="0"/>
                      </a:lnTo>
                      <a:lnTo>
                        <a:pt x="0" y="0"/>
                      </a:lnTo>
                      <a:lnTo>
                        <a:pt x="0" y="649"/>
                      </a:lnTo>
                      <a:lnTo>
                        <a:pt x="0" y="657"/>
                      </a:lnTo>
                      <a:lnTo>
                        <a:pt x="17" y="699"/>
                      </a:lnTo>
                      <a:lnTo>
                        <a:pt x="50" y="723"/>
                      </a:lnTo>
                      <a:lnTo>
                        <a:pt x="99" y="740"/>
                      </a:lnTo>
                      <a:lnTo>
                        <a:pt x="157" y="740"/>
                      </a:lnTo>
                      <a:lnTo>
                        <a:pt x="206" y="723"/>
                      </a:lnTo>
                      <a:lnTo>
                        <a:pt x="239" y="699"/>
                      </a:lnTo>
                      <a:lnTo>
                        <a:pt x="247" y="657"/>
                      </a:lnTo>
                      <a:lnTo>
                        <a:pt x="247" y="649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" name="Freeform 25"/>
                <p:cNvSpPr>
                  <a:spLocks/>
                </p:cNvSpPr>
                <p:nvPr/>
              </p:nvSpPr>
              <p:spPr bwMode="auto">
                <a:xfrm>
                  <a:off x="3845" y="669"/>
                  <a:ext cx="248" cy="157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17" y="41"/>
                    </a:cxn>
                    <a:cxn ang="0">
                      <a:pos x="50" y="8"/>
                    </a:cxn>
                    <a:cxn ang="0">
                      <a:pos x="99" y="0"/>
                    </a:cxn>
                    <a:cxn ang="0">
                      <a:pos x="157" y="0"/>
                    </a:cxn>
                    <a:cxn ang="0">
                      <a:pos x="206" y="8"/>
                    </a:cxn>
                    <a:cxn ang="0">
                      <a:pos x="239" y="41"/>
                    </a:cxn>
                    <a:cxn ang="0">
                      <a:pos x="247" y="74"/>
                    </a:cxn>
                    <a:cxn ang="0">
                      <a:pos x="239" y="115"/>
                    </a:cxn>
                    <a:cxn ang="0">
                      <a:pos x="206" y="140"/>
                    </a:cxn>
                    <a:cxn ang="0">
                      <a:pos x="157" y="156"/>
                    </a:cxn>
                    <a:cxn ang="0">
                      <a:pos x="99" y="156"/>
                    </a:cxn>
                    <a:cxn ang="0">
                      <a:pos x="50" y="140"/>
                    </a:cxn>
                    <a:cxn ang="0">
                      <a:pos x="17" y="115"/>
                    </a:cxn>
                    <a:cxn ang="0">
                      <a:pos x="0" y="74"/>
                    </a:cxn>
                  </a:cxnLst>
                  <a:rect l="0" t="0" r="r" b="b"/>
                  <a:pathLst>
                    <a:path w="248" h="157">
                      <a:moveTo>
                        <a:pt x="0" y="74"/>
                      </a:moveTo>
                      <a:lnTo>
                        <a:pt x="17" y="41"/>
                      </a:lnTo>
                      <a:lnTo>
                        <a:pt x="50" y="8"/>
                      </a:lnTo>
                      <a:lnTo>
                        <a:pt x="99" y="0"/>
                      </a:lnTo>
                      <a:lnTo>
                        <a:pt x="157" y="0"/>
                      </a:lnTo>
                      <a:lnTo>
                        <a:pt x="206" y="8"/>
                      </a:lnTo>
                      <a:lnTo>
                        <a:pt x="239" y="41"/>
                      </a:lnTo>
                      <a:lnTo>
                        <a:pt x="247" y="74"/>
                      </a:lnTo>
                      <a:lnTo>
                        <a:pt x="239" y="115"/>
                      </a:lnTo>
                      <a:lnTo>
                        <a:pt x="206" y="140"/>
                      </a:lnTo>
                      <a:lnTo>
                        <a:pt x="157" y="156"/>
                      </a:lnTo>
                      <a:lnTo>
                        <a:pt x="99" y="156"/>
                      </a:lnTo>
                      <a:lnTo>
                        <a:pt x="50" y="140"/>
                      </a:lnTo>
                      <a:lnTo>
                        <a:pt x="17" y="115"/>
                      </a:lnTo>
                      <a:lnTo>
                        <a:pt x="0" y="74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26"/>
                <p:cNvSpPr>
                  <a:spLocks/>
                </p:cNvSpPr>
                <p:nvPr/>
              </p:nvSpPr>
              <p:spPr bwMode="auto">
                <a:xfrm>
                  <a:off x="3845" y="2263"/>
                  <a:ext cx="248" cy="922"/>
                </a:xfrm>
                <a:custGeom>
                  <a:avLst/>
                  <a:gdLst/>
                  <a:ahLst/>
                  <a:cxnLst>
                    <a:cxn ang="0">
                      <a:pos x="247" y="814"/>
                    </a:cxn>
                    <a:cxn ang="0">
                      <a:pos x="247" y="0"/>
                    </a:cxn>
                    <a:cxn ang="0">
                      <a:pos x="0" y="0"/>
                    </a:cxn>
                    <a:cxn ang="0">
                      <a:pos x="0" y="814"/>
                    </a:cxn>
                    <a:cxn ang="0">
                      <a:pos x="0" y="822"/>
                    </a:cxn>
                    <a:cxn ang="0">
                      <a:pos x="17" y="871"/>
                    </a:cxn>
                    <a:cxn ang="0">
                      <a:pos x="50" y="904"/>
                    </a:cxn>
                    <a:cxn ang="0">
                      <a:pos x="99" y="921"/>
                    </a:cxn>
                    <a:cxn ang="0">
                      <a:pos x="157" y="921"/>
                    </a:cxn>
                    <a:cxn ang="0">
                      <a:pos x="206" y="904"/>
                    </a:cxn>
                    <a:cxn ang="0">
                      <a:pos x="239" y="871"/>
                    </a:cxn>
                    <a:cxn ang="0">
                      <a:pos x="247" y="822"/>
                    </a:cxn>
                    <a:cxn ang="0">
                      <a:pos x="247" y="814"/>
                    </a:cxn>
                  </a:cxnLst>
                  <a:rect l="0" t="0" r="r" b="b"/>
                  <a:pathLst>
                    <a:path w="248" h="922">
                      <a:moveTo>
                        <a:pt x="247" y="814"/>
                      </a:moveTo>
                      <a:lnTo>
                        <a:pt x="247" y="0"/>
                      </a:lnTo>
                      <a:lnTo>
                        <a:pt x="0" y="0"/>
                      </a:lnTo>
                      <a:lnTo>
                        <a:pt x="0" y="814"/>
                      </a:lnTo>
                      <a:lnTo>
                        <a:pt x="0" y="822"/>
                      </a:lnTo>
                      <a:lnTo>
                        <a:pt x="17" y="871"/>
                      </a:lnTo>
                      <a:lnTo>
                        <a:pt x="50" y="904"/>
                      </a:lnTo>
                      <a:lnTo>
                        <a:pt x="99" y="921"/>
                      </a:lnTo>
                      <a:lnTo>
                        <a:pt x="157" y="921"/>
                      </a:lnTo>
                      <a:lnTo>
                        <a:pt x="206" y="904"/>
                      </a:lnTo>
                      <a:lnTo>
                        <a:pt x="239" y="871"/>
                      </a:lnTo>
                      <a:lnTo>
                        <a:pt x="247" y="822"/>
                      </a:lnTo>
                      <a:lnTo>
                        <a:pt x="247" y="814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Freeform 27"/>
                <p:cNvSpPr>
                  <a:spLocks/>
                </p:cNvSpPr>
                <p:nvPr/>
              </p:nvSpPr>
              <p:spPr bwMode="auto">
                <a:xfrm>
                  <a:off x="3788" y="850"/>
                  <a:ext cx="429" cy="247"/>
                </a:xfrm>
                <a:custGeom>
                  <a:avLst/>
                  <a:gdLst/>
                  <a:ahLst/>
                  <a:cxnLst>
                    <a:cxn ang="0">
                      <a:pos x="57" y="0"/>
                    </a:cxn>
                    <a:cxn ang="0">
                      <a:pos x="16" y="49"/>
                    </a:cxn>
                    <a:cxn ang="0">
                      <a:pos x="0" y="98"/>
                    </a:cxn>
                    <a:cxn ang="0">
                      <a:pos x="16" y="156"/>
                    </a:cxn>
                    <a:cxn ang="0">
                      <a:pos x="66" y="205"/>
                    </a:cxn>
                    <a:cxn ang="0">
                      <a:pos x="131" y="230"/>
                    </a:cxn>
                    <a:cxn ang="0">
                      <a:pos x="214" y="246"/>
                    </a:cxn>
                    <a:cxn ang="0">
                      <a:pos x="296" y="230"/>
                    </a:cxn>
                    <a:cxn ang="0">
                      <a:pos x="362" y="205"/>
                    </a:cxn>
                    <a:cxn ang="0">
                      <a:pos x="411" y="156"/>
                    </a:cxn>
                    <a:cxn ang="0">
                      <a:pos x="428" y="98"/>
                    </a:cxn>
                    <a:cxn ang="0">
                      <a:pos x="411" y="49"/>
                    </a:cxn>
                  </a:cxnLst>
                  <a:rect l="0" t="0" r="r" b="b"/>
                  <a:pathLst>
                    <a:path w="429" h="247">
                      <a:moveTo>
                        <a:pt x="57" y="0"/>
                      </a:moveTo>
                      <a:lnTo>
                        <a:pt x="16" y="49"/>
                      </a:lnTo>
                      <a:lnTo>
                        <a:pt x="0" y="98"/>
                      </a:lnTo>
                      <a:lnTo>
                        <a:pt x="16" y="156"/>
                      </a:lnTo>
                      <a:lnTo>
                        <a:pt x="66" y="205"/>
                      </a:lnTo>
                      <a:lnTo>
                        <a:pt x="131" y="230"/>
                      </a:lnTo>
                      <a:lnTo>
                        <a:pt x="214" y="246"/>
                      </a:lnTo>
                      <a:lnTo>
                        <a:pt x="296" y="230"/>
                      </a:lnTo>
                      <a:lnTo>
                        <a:pt x="362" y="205"/>
                      </a:lnTo>
                      <a:lnTo>
                        <a:pt x="411" y="156"/>
                      </a:lnTo>
                      <a:lnTo>
                        <a:pt x="428" y="98"/>
                      </a:lnTo>
                      <a:lnTo>
                        <a:pt x="411" y="49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8574088" y="2344738"/>
              <a:ext cx="171450" cy="171450"/>
            </a:xfrm>
            <a:custGeom>
              <a:avLst/>
              <a:gdLst/>
              <a:ahLst/>
              <a:cxnLst>
                <a:cxn ang="0">
                  <a:pos x="25" y="107"/>
                </a:cxn>
                <a:cxn ang="0">
                  <a:pos x="0" y="0"/>
                </a:cxn>
                <a:cxn ang="0">
                  <a:pos x="107" y="41"/>
                </a:cxn>
                <a:cxn ang="0">
                  <a:pos x="25" y="107"/>
                </a:cxn>
              </a:cxnLst>
              <a:rect l="0" t="0" r="r" b="b"/>
              <a:pathLst>
                <a:path w="108" h="108">
                  <a:moveTo>
                    <a:pt x="25" y="107"/>
                  </a:moveTo>
                  <a:lnTo>
                    <a:pt x="0" y="0"/>
                  </a:lnTo>
                  <a:lnTo>
                    <a:pt x="107" y="41"/>
                  </a:lnTo>
                  <a:lnTo>
                    <a:pt x="25" y="107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3" name="Line 29"/>
            <p:cNvSpPr>
              <a:spLocks noChangeShapeType="1"/>
            </p:cNvSpPr>
            <p:nvPr/>
          </p:nvSpPr>
          <p:spPr bwMode="auto">
            <a:xfrm>
              <a:off x="6118226" y="3322638"/>
              <a:ext cx="784225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4" name="Line 30"/>
            <p:cNvSpPr>
              <a:spLocks noChangeShapeType="1"/>
            </p:cNvSpPr>
            <p:nvPr/>
          </p:nvSpPr>
          <p:spPr bwMode="auto">
            <a:xfrm>
              <a:off x="6118226" y="3935413"/>
              <a:ext cx="784225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5" name="Line 31"/>
            <p:cNvSpPr>
              <a:spLocks noChangeShapeType="1"/>
            </p:cNvSpPr>
            <p:nvPr/>
          </p:nvSpPr>
          <p:spPr bwMode="auto">
            <a:xfrm>
              <a:off x="6118226" y="6022975"/>
              <a:ext cx="784225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6" name="Line 32"/>
            <p:cNvSpPr>
              <a:spLocks noChangeShapeType="1"/>
            </p:cNvSpPr>
            <p:nvPr/>
          </p:nvSpPr>
          <p:spPr bwMode="auto">
            <a:xfrm>
              <a:off x="6118225" y="4497389"/>
              <a:ext cx="0" cy="1565275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7" name="Line 33"/>
            <p:cNvSpPr>
              <a:spLocks noChangeShapeType="1"/>
            </p:cNvSpPr>
            <p:nvPr/>
          </p:nvSpPr>
          <p:spPr bwMode="auto">
            <a:xfrm flipV="1">
              <a:off x="6118225" y="3322638"/>
              <a:ext cx="0" cy="117475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8" name="Freeform 34" descr="Light vertical"/>
            <p:cNvSpPr>
              <a:spLocks/>
            </p:cNvSpPr>
            <p:nvPr/>
          </p:nvSpPr>
          <p:spPr bwMode="auto">
            <a:xfrm>
              <a:off x="6902451" y="5984876"/>
              <a:ext cx="157163" cy="79375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98" y="49"/>
                </a:cxn>
                <a:cxn ang="0">
                  <a:pos x="98" y="0"/>
                </a:cxn>
                <a:cxn ang="0">
                  <a:pos x="0" y="0"/>
                </a:cxn>
                <a:cxn ang="0">
                  <a:pos x="0" y="49"/>
                </a:cxn>
              </a:cxnLst>
              <a:rect l="0" t="0" r="r" b="b"/>
              <a:pathLst>
                <a:path w="99" h="50">
                  <a:moveTo>
                    <a:pt x="0" y="49"/>
                  </a:moveTo>
                  <a:lnTo>
                    <a:pt x="98" y="49"/>
                  </a:lnTo>
                  <a:lnTo>
                    <a:pt x="98" y="0"/>
                  </a:lnTo>
                  <a:lnTo>
                    <a:pt x="0" y="0"/>
                  </a:lnTo>
                  <a:lnTo>
                    <a:pt x="0" y="49"/>
                  </a:lnTo>
                </a:path>
              </a:pathLst>
            </a:custGeom>
            <a:pattFill prst="ltVert">
              <a:fgClr>
                <a:srgbClr val="FFFFFF"/>
              </a:fgClr>
              <a:bgClr>
                <a:srgbClr val="000000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9" name="Freeform 35" descr="Light vertical"/>
            <p:cNvSpPr>
              <a:spLocks/>
            </p:cNvSpPr>
            <p:nvPr/>
          </p:nvSpPr>
          <p:spPr bwMode="auto">
            <a:xfrm>
              <a:off x="6902451" y="3282951"/>
              <a:ext cx="157163" cy="68263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98" y="42"/>
                </a:cxn>
                <a:cxn ang="0">
                  <a:pos x="98" y="0"/>
                </a:cxn>
                <a:cxn ang="0">
                  <a:pos x="0" y="0"/>
                </a:cxn>
                <a:cxn ang="0">
                  <a:pos x="0" y="42"/>
                </a:cxn>
              </a:cxnLst>
              <a:rect l="0" t="0" r="r" b="b"/>
              <a:pathLst>
                <a:path w="99" h="43">
                  <a:moveTo>
                    <a:pt x="0" y="42"/>
                  </a:moveTo>
                  <a:lnTo>
                    <a:pt x="98" y="42"/>
                  </a:lnTo>
                  <a:lnTo>
                    <a:pt x="98" y="0"/>
                  </a:lnTo>
                  <a:lnTo>
                    <a:pt x="0" y="0"/>
                  </a:lnTo>
                  <a:lnTo>
                    <a:pt x="0" y="42"/>
                  </a:lnTo>
                </a:path>
              </a:pathLst>
            </a:custGeom>
            <a:pattFill prst="ltVert">
              <a:fgClr>
                <a:srgbClr val="FFFFFF"/>
              </a:fgClr>
              <a:bgClr>
                <a:srgbClr val="000000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0" name="Freeform 36" descr="Light vertical"/>
            <p:cNvSpPr>
              <a:spLocks/>
            </p:cNvSpPr>
            <p:nvPr/>
          </p:nvSpPr>
          <p:spPr bwMode="auto">
            <a:xfrm>
              <a:off x="6902451" y="3910014"/>
              <a:ext cx="157163" cy="66675"/>
            </a:xfrm>
            <a:custGeom>
              <a:avLst/>
              <a:gdLst/>
              <a:ahLst/>
              <a:cxnLst>
                <a:cxn ang="0">
                  <a:pos x="0" y="41"/>
                </a:cxn>
                <a:cxn ang="0">
                  <a:pos x="98" y="41"/>
                </a:cxn>
                <a:cxn ang="0">
                  <a:pos x="98" y="0"/>
                </a:cxn>
                <a:cxn ang="0">
                  <a:pos x="0" y="0"/>
                </a:cxn>
                <a:cxn ang="0">
                  <a:pos x="0" y="41"/>
                </a:cxn>
              </a:cxnLst>
              <a:rect l="0" t="0" r="r" b="b"/>
              <a:pathLst>
                <a:path w="99" h="42">
                  <a:moveTo>
                    <a:pt x="0" y="41"/>
                  </a:moveTo>
                  <a:lnTo>
                    <a:pt x="98" y="41"/>
                  </a:lnTo>
                  <a:lnTo>
                    <a:pt x="98" y="0"/>
                  </a:lnTo>
                  <a:lnTo>
                    <a:pt x="0" y="0"/>
                  </a:lnTo>
                  <a:lnTo>
                    <a:pt x="0" y="41"/>
                  </a:lnTo>
                </a:path>
              </a:pathLst>
            </a:custGeom>
            <a:pattFill prst="ltVert">
              <a:fgClr>
                <a:srgbClr val="FFFFFF"/>
              </a:fgClr>
              <a:bgClr>
                <a:srgbClr val="000000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1" name="Rectangle 37"/>
            <p:cNvSpPr>
              <a:spLocks noChangeArrowheads="1"/>
            </p:cNvSpPr>
            <p:nvPr/>
          </p:nvSpPr>
          <p:spPr bwMode="auto">
            <a:xfrm>
              <a:off x="9764714" y="4776788"/>
              <a:ext cx="1415365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Platters</a:t>
              </a:r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>
              <a:off x="9645651" y="4300539"/>
              <a:ext cx="392113" cy="4841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 flipV="1">
              <a:off x="9645651" y="5084764"/>
              <a:ext cx="392113" cy="5857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4" name="Rectangle 40"/>
            <p:cNvSpPr>
              <a:spLocks noChangeArrowheads="1"/>
            </p:cNvSpPr>
            <p:nvPr/>
          </p:nvSpPr>
          <p:spPr bwMode="auto">
            <a:xfrm>
              <a:off x="9104314" y="2049463"/>
              <a:ext cx="1392897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Spindle</a:t>
              </a:r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8470901" y="2184401"/>
              <a:ext cx="695325" cy="117475"/>
            </a:xfrm>
            <a:custGeom>
              <a:avLst/>
              <a:gdLst/>
              <a:ahLst/>
              <a:cxnLst>
                <a:cxn ang="0">
                  <a:pos x="437" y="8"/>
                </a:cxn>
                <a:cxn ang="0">
                  <a:pos x="288" y="0"/>
                </a:cxn>
                <a:cxn ang="0">
                  <a:pos x="140" y="24"/>
                </a:cxn>
                <a:cxn ang="0">
                  <a:pos x="0" y="73"/>
                </a:cxn>
              </a:cxnLst>
              <a:rect l="0" t="0" r="r" b="b"/>
              <a:pathLst>
                <a:path w="438" h="74">
                  <a:moveTo>
                    <a:pt x="437" y="8"/>
                  </a:moveTo>
                  <a:lnTo>
                    <a:pt x="288" y="0"/>
                  </a:lnTo>
                  <a:lnTo>
                    <a:pt x="140" y="24"/>
                  </a:lnTo>
                  <a:lnTo>
                    <a:pt x="0" y="7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6" name="Rectangle 42"/>
            <p:cNvSpPr>
              <a:spLocks noChangeArrowheads="1"/>
            </p:cNvSpPr>
            <p:nvPr/>
          </p:nvSpPr>
          <p:spPr bwMode="auto">
            <a:xfrm>
              <a:off x="6092827" y="2365375"/>
              <a:ext cx="1736308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Disk head</a:t>
              </a:r>
            </a:p>
          </p:txBody>
        </p:sp>
        <p:grpSp>
          <p:nvGrpSpPr>
            <p:cNvPr id="47" name="Group 43"/>
            <p:cNvGrpSpPr>
              <a:grpSpLocks/>
            </p:cNvGrpSpPr>
            <p:nvPr/>
          </p:nvGrpSpPr>
          <p:grpSpPr bwMode="auto">
            <a:xfrm>
              <a:off x="6415089" y="4708524"/>
              <a:ext cx="2459038" cy="754063"/>
              <a:chOff x="2798" y="2339"/>
              <a:chExt cx="1549" cy="475"/>
            </a:xfrm>
          </p:grpSpPr>
          <p:sp>
            <p:nvSpPr>
              <p:cNvPr id="48" name="Freeform 44"/>
              <p:cNvSpPr>
                <a:spLocks/>
              </p:cNvSpPr>
              <p:nvPr/>
            </p:nvSpPr>
            <p:spPr bwMode="auto">
              <a:xfrm>
                <a:off x="2831" y="2339"/>
                <a:ext cx="865" cy="124"/>
              </a:xfrm>
              <a:custGeom>
                <a:avLst/>
                <a:gdLst/>
                <a:ahLst/>
                <a:cxnLst>
                  <a:cxn ang="0">
                    <a:pos x="0" y="65"/>
                  </a:cxn>
                  <a:cxn ang="0">
                    <a:pos x="41" y="0"/>
                  </a:cxn>
                  <a:cxn ang="0">
                    <a:pos x="41" y="41"/>
                  </a:cxn>
                  <a:cxn ang="0">
                    <a:pos x="831" y="41"/>
                  </a:cxn>
                  <a:cxn ang="0">
                    <a:pos x="831" y="0"/>
                  </a:cxn>
                  <a:cxn ang="0">
                    <a:pos x="864" y="65"/>
                  </a:cxn>
                  <a:cxn ang="0">
                    <a:pos x="831" y="123"/>
                  </a:cxn>
                  <a:cxn ang="0">
                    <a:pos x="831" y="82"/>
                  </a:cxn>
                  <a:cxn ang="0">
                    <a:pos x="41" y="82"/>
                  </a:cxn>
                  <a:cxn ang="0">
                    <a:pos x="41" y="123"/>
                  </a:cxn>
                  <a:cxn ang="0">
                    <a:pos x="0" y="65"/>
                  </a:cxn>
                </a:cxnLst>
                <a:rect l="0" t="0" r="r" b="b"/>
                <a:pathLst>
                  <a:path w="865" h="124">
                    <a:moveTo>
                      <a:pt x="0" y="65"/>
                    </a:moveTo>
                    <a:lnTo>
                      <a:pt x="41" y="0"/>
                    </a:lnTo>
                    <a:lnTo>
                      <a:pt x="41" y="41"/>
                    </a:lnTo>
                    <a:lnTo>
                      <a:pt x="831" y="41"/>
                    </a:lnTo>
                    <a:lnTo>
                      <a:pt x="831" y="0"/>
                    </a:lnTo>
                    <a:lnTo>
                      <a:pt x="864" y="65"/>
                    </a:lnTo>
                    <a:lnTo>
                      <a:pt x="831" y="123"/>
                    </a:lnTo>
                    <a:lnTo>
                      <a:pt x="831" y="82"/>
                    </a:lnTo>
                    <a:lnTo>
                      <a:pt x="41" y="82"/>
                    </a:lnTo>
                    <a:lnTo>
                      <a:pt x="41" y="123"/>
                    </a:lnTo>
                    <a:lnTo>
                      <a:pt x="0" y="65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Rectangle 45"/>
              <p:cNvSpPr>
                <a:spLocks noChangeArrowheads="1"/>
              </p:cNvSpPr>
              <p:nvPr/>
            </p:nvSpPr>
            <p:spPr bwMode="auto">
              <a:xfrm>
                <a:off x="2798" y="2464"/>
                <a:ext cx="1549" cy="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defTabSz="457200"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Arm movement</a:t>
                </a:r>
              </a:p>
            </p:txBody>
          </p:sp>
        </p:grpSp>
        <p:grpSp>
          <p:nvGrpSpPr>
            <p:cNvPr id="50" name="Group 46"/>
            <p:cNvGrpSpPr>
              <a:grpSpLocks/>
            </p:cNvGrpSpPr>
            <p:nvPr/>
          </p:nvGrpSpPr>
          <p:grpSpPr bwMode="auto">
            <a:xfrm>
              <a:off x="5257801" y="5670549"/>
              <a:ext cx="2320925" cy="1033463"/>
              <a:chOff x="2069" y="2945"/>
              <a:chExt cx="1462" cy="651"/>
            </a:xfrm>
          </p:grpSpPr>
          <p:sp>
            <p:nvSpPr>
              <p:cNvPr id="51" name="Rectangle 47"/>
              <p:cNvSpPr>
                <a:spLocks noChangeArrowheads="1"/>
              </p:cNvSpPr>
              <p:nvPr/>
            </p:nvSpPr>
            <p:spPr bwMode="auto">
              <a:xfrm>
                <a:off x="2069" y="3246"/>
                <a:ext cx="1462" cy="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defTabSz="457200"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Arm assembly</a:t>
                </a:r>
              </a:p>
            </p:txBody>
          </p:sp>
          <p:sp>
            <p:nvSpPr>
              <p:cNvPr id="52" name="Freeform 48"/>
              <p:cNvSpPr>
                <a:spLocks/>
              </p:cNvSpPr>
              <p:nvPr/>
            </p:nvSpPr>
            <p:spPr bwMode="auto">
              <a:xfrm>
                <a:off x="2357" y="2945"/>
                <a:ext cx="256" cy="305"/>
              </a:xfrm>
              <a:custGeom>
                <a:avLst/>
                <a:gdLst/>
                <a:ahLst/>
                <a:cxnLst>
                  <a:cxn ang="0">
                    <a:pos x="8" y="304"/>
                  </a:cxn>
                  <a:cxn ang="0">
                    <a:pos x="0" y="230"/>
                  </a:cxn>
                  <a:cxn ang="0">
                    <a:pos x="16" y="156"/>
                  </a:cxn>
                  <a:cxn ang="0">
                    <a:pos x="57" y="91"/>
                  </a:cxn>
                  <a:cxn ang="0">
                    <a:pos x="115" y="41"/>
                  </a:cxn>
                  <a:cxn ang="0">
                    <a:pos x="181" y="9"/>
                  </a:cxn>
                  <a:cxn ang="0">
                    <a:pos x="255" y="0"/>
                  </a:cxn>
                </a:cxnLst>
                <a:rect l="0" t="0" r="r" b="b"/>
                <a:pathLst>
                  <a:path w="256" h="305">
                    <a:moveTo>
                      <a:pt x="8" y="304"/>
                    </a:moveTo>
                    <a:lnTo>
                      <a:pt x="0" y="230"/>
                    </a:lnTo>
                    <a:lnTo>
                      <a:pt x="16" y="156"/>
                    </a:lnTo>
                    <a:lnTo>
                      <a:pt x="57" y="91"/>
                    </a:lnTo>
                    <a:lnTo>
                      <a:pt x="115" y="41"/>
                    </a:lnTo>
                    <a:lnTo>
                      <a:pt x="181" y="9"/>
                    </a:lnTo>
                    <a:lnTo>
                      <a:pt x="255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3" name="Freeform 49"/>
            <p:cNvSpPr>
              <a:spLocks/>
            </p:cNvSpPr>
            <p:nvPr/>
          </p:nvSpPr>
          <p:spPr bwMode="auto">
            <a:xfrm>
              <a:off x="6707189" y="2592389"/>
              <a:ext cx="288925" cy="7318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" y="66"/>
                </a:cxn>
                <a:cxn ang="0">
                  <a:pos x="140" y="156"/>
                </a:cxn>
                <a:cxn ang="0">
                  <a:pos x="173" y="255"/>
                </a:cxn>
                <a:cxn ang="0">
                  <a:pos x="181" y="353"/>
                </a:cxn>
                <a:cxn ang="0">
                  <a:pos x="165" y="460"/>
                </a:cxn>
              </a:cxnLst>
              <a:rect l="0" t="0" r="r" b="b"/>
              <a:pathLst>
                <a:path w="182" h="461">
                  <a:moveTo>
                    <a:pt x="0" y="0"/>
                  </a:moveTo>
                  <a:lnTo>
                    <a:pt x="82" y="66"/>
                  </a:lnTo>
                  <a:lnTo>
                    <a:pt x="140" y="156"/>
                  </a:lnTo>
                  <a:lnTo>
                    <a:pt x="173" y="255"/>
                  </a:lnTo>
                  <a:lnTo>
                    <a:pt x="181" y="353"/>
                  </a:lnTo>
                  <a:lnTo>
                    <a:pt x="165" y="46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grpSp>
          <p:nvGrpSpPr>
            <p:cNvPr id="54" name="Group 50"/>
            <p:cNvGrpSpPr>
              <a:grpSpLocks/>
            </p:cNvGrpSpPr>
            <p:nvPr/>
          </p:nvGrpSpPr>
          <p:grpSpPr bwMode="auto">
            <a:xfrm>
              <a:off x="9199563" y="2255838"/>
              <a:ext cx="1819275" cy="792162"/>
              <a:chOff x="4552" y="794"/>
              <a:chExt cx="1146" cy="499"/>
            </a:xfrm>
          </p:grpSpPr>
          <p:sp>
            <p:nvSpPr>
              <p:cNvPr id="55" name="Freeform 51"/>
              <p:cNvSpPr>
                <a:spLocks/>
              </p:cNvSpPr>
              <p:nvPr/>
            </p:nvSpPr>
            <p:spPr bwMode="auto">
              <a:xfrm>
                <a:off x="4609" y="988"/>
                <a:ext cx="372" cy="305"/>
              </a:xfrm>
              <a:custGeom>
                <a:avLst/>
                <a:gdLst/>
                <a:ahLst/>
                <a:cxnLst>
                  <a:cxn ang="0">
                    <a:pos x="371" y="0"/>
                  </a:cxn>
                  <a:cxn ang="0">
                    <a:pos x="255" y="33"/>
                  </a:cxn>
                  <a:cxn ang="0">
                    <a:pos x="148" y="107"/>
                  </a:cxn>
                  <a:cxn ang="0">
                    <a:pos x="58" y="197"/>
                  </a:cxn>
                  <a:cxn ang="0">
                    <a:pos x="0" y="304"/>
                  </a:cxn>
                </a:cxnLst>
                <a:rect l="0" t="0" r="r" b="b"/>
                <a:pathLst>
                  <a:path w="372" h="305">
                    <a:moveTo>
                      <a:pt x="371" y="0"/>
                    </a:moveTo>
                    <a:lnTo>
                      <a:pt x="255" y="33"/>
                    </a:lnTo>
                    <a:lnTo>
                      <a:pt x="148" y="107"/>
                    </a:lnTo>
                    <a:lnTo>
                      <a:pt x="58" y="197"/>
                    </a:lnTo>
                    <a:lnTo>
                      <a:pt x="0" y="304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6" name="Group 52"/>
              <p:cNvGrpSpPr>
                <a:grpSpLocks/>
              </p:cNvGrpSpPr>
              <p:nvPr/>
            </p:nvGrpSpPr>
            <p:grpSpPr bwMode="auto">
              <a:xfrm>
                <a:off x="4552" y="794"/>
                <a:ext cx="1146" cy="442"/>
                <a:chOff x="4552" y="794"/>
                <a:chExt cx="1146" cy="442"/>
              </a:xfrm>
            </p:grpSpPr>
            <p:sp>
              <p:nvSpPr>
                <p:cNvPr id="57" name="Rectangle 53"/>
                <p:cNvSpPr>
                  <a:spLocks noChangeArrowheads="1"/>
                </p:cNvSpPr>
                <p:nvPr/>
              </p:nvSpPr>
              <p:spPr bwMode="auto">
                <a:xfrm>
                  <a:off x="4888" y="794"/>
                  <a:ext cx="810" cy="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457200" eaLnBrk="0" hangingPunct="0"/>
                  <a:r>
                    <a:rPr lang="en-US" sz="1200">
                      <a:solidFill>
                        <a:srgbClr val="000000"/>
                      </a:solidFill>
                      <a:latin typeface="Arial" charset="0"/>
                    </a:rPr>
                    <a:t>Tracks</a:t>
                  </a:r>
                </a:p>
              </p:txBody>
            </p:sp>
            <p:sp>
              <p:nvSpPr>
                <p:cNvPr id="58" name="Freeform 54"/>
                <p:cNvSpPr>
                  <a:spLocks/>
                </p:cNvSpPr>
                <p:nvPr/>
              </p:nvSpPr>
              <p:spPr bwMode="auto">
                <a:xfrm>
                  <a:off x="4552" y="988"/>
                  <a:ext cx="305" cy="248"/>
                </a:xfrm>
                <a:custGeom>
                  <a:avLst/>
                  <a:gdLst/>
                  <a:ahLst/>
                  <a:cxnLst>
                    <a:cxn ang="0">
                      <a:pos x="304" y="0"/>
                    </a:cxn>
                    <a:cxn ang="0">
                      <a:pos x="222" y="0"/>
                    </a:cxn>
                    <a:cxn ang="0">
                      <a:pos x="139" y="33"/>
                    </a:cxn>
                    <a:cxn ang="0">
                      <a:pos x="74" y="90"/>
                    </a:cxn>
                    <a:cxn ang="0">
                      <a:pos x="24" y="164"/>
                    </a:cxn>
                    <a:cxn ang="0">
                      <a:pos x="0" y="247"/>
                    </a:cxn>
                  </a:cxnLst>
                  <a:rect l="0" t="0" r="r" b="b"/>
                  <a:pathLst>
                    <a:path w="305" h="248">
                      <a:moveTo>
                        <a:pt x="304" y="0"/>
                      </a:moveTo>
                      <a:lnTo>
                        <a:pt x="222" y="0"/>
                      </a:lnTo>
                      <a:lnTo>
                        <a:pt x="139" y="33"/>
                      </a:lnTo>
                      <a:lnTo>
                        <a:pt x="74" y="90"/>
                      </a:lnTo>
                      <a:lnTo>
                        <a:pt x="24" y="164"/>
                      </a:lnTo>
                      <a:lnTo>
                        <a:pt x="0" y="247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59" name="Freeform 55"/>
            <p:cNvSpPr>
              <a:spLocks/>
            </p:cNvSpPr>
            <p:nvPr/>
          </p:nvSpPr>
          <p:spPr bwMode="auto">
            <a:xfrm>
              <a:off x="9723439" y="3127375"/>
              <a:ext cx="174625" cy="444500"/>
            </a:xfrm>
            <a:custGeom>
              <a:avLst/>
              <a:gdLst/>
              <a:ahLst/>
              <a:cxnLst>
                <a:cxn ang="0">
                  <a:pos x="0" y="279"/>
                </a:cxn>
                <a:cxn ang="0">
                  <a:pos x="64" y="238"/>
                </a:cxn>
                <a:cxn ang="0">
                  <a:pos x="100" y="181"/>
                </a:cxn>
                <a:cxn ang="0">
                  <a:pos x="109" y="115"/>
                </a:cxn>
                <a:cxn ang="0">
                  <a:pos x="81" y="49"/>
                </a:cxn>
                <a:cxn ang="0">
                  <a:pos x="28" y="0"/>
                </a:cxn>
                <a:cxn ang="0">
                  <a:pos x="55" y="33"/>
                </a:cxn>
              </a:cxnLst>
              <a:rect l="0" t="0" r="r" b="b"/>
              <a:pathLst>
                <a:path w="110" h="280">
                  <a:moveTo>
                    <a:pt x="0" y="279"/>
                  </a:moveTo>
                  <a:lnTo>
                    <a:pt x="64" y="238"/>
                  </a:lnTo>
                  <a:lnTo>
                    <a:pt x="100" y="181"/>
                  </a:lnTo>
                  <a:lnTo>
                    <a:pt x="109" y="115"/>
                  </a:lnTo>
                  <a:lnTo>
                    <a:pt x="81" y="49"/>
                  </a:lnTo>
                  <a:lnTo>
                    <a:pt x="28" y="0"/>
                  </a:lnTo>
                  <a:lnTo>
                    <a:pt x="55" y="33"/>
                  </a:lnTo>
                </a:path>
              </a:pathLst>
            </a:cu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60" name="Rectangle 56"/>
            <p:cNvSpPr>
              <a:spLocks noChangeArrowheads="1"/>
            </p:cNvSpPr>
            <p:nvPr/>
          </p:nvSpPr>
          <p:spPr bwMode="auto">
            <a:xfrm>
              <a:off x="9932988" y="3200401"/>
              <a:ext cx="1261312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Sector</a:t>
              </a:r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9896475" y="3074989"/>
              <a:ext cx="520700" cy="276225"/>
            </a:xfrm>
            <a:custGeom>
              <a:avLst/>
              <a:gdLst/>
              <a:ahLst/>
              <a:cxnLst>
                <a:cxn ang="0">
                  <a:pos x="327" y="33"/>
                </a:cxn>
                <a:cxn ang="0">
                  <a:pos x="264" y="0"/>
                </a:cxn>
                <a:cxn ang="0">
                  <a:pos x="191" y="0"/>
                </a:cxn>
                <a:cxn ang="0">
                  <a:pos x="118" y="16"/>
                </a:cxn>
                <a:cxn ang="0">
                  <a:pos x="64" y="49"/>
                </a:cxn>
                <a:cxn ang="0">
                  <a:pos x="19" y="107"/>
                </a:cxn>
                <a:cxn ang="0">
                  <a:pos x="0" y="173"/>
                </a:cxn>
              </a:cxnLst>
              <a:rect l="0" t="0" r="r" b="b"/>
              <a:pathLst>
                <a:path w="328" h="174">
                  <a:moveTo>
                    <a:pt x="327" y="33"/>
                  </a:moveTo>
                  <a:lnTo>
                    <a:pt x="264" y="0"/>
                  </a:lnTo>
                  <a:lnTo>
                    <a:pt x="191" y="0"/>
                  </a:lnTo>
                  <a:lnTo>
                    <a:pt x="118" y="16"/>
                  </a:lnTo>
                  <a:lnTo>
                    <a:pt x="64" y="49"/>
                  </a:lnTo>
                  <a:lnTo>
                    <a:pt x="19" y="107"/>
                  </a:lnTo>
                  <a:lnTo>
                    <a:pt x="0" y="17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6934199" y="1676400"/>
              <a:ext cx="1495599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Cylinder</a:t>
              </a:r>
            </a:p>
          </p:txBody>
        </p:sp>
        <p:sp>
          <p:nvSpPr>
            <p:cNvPr id="63" name="Line 60"/>
            <p:cNvSpPr>
              <a:spLocks noChangeShapeType="1"/>
            </p:cNvSpPr>
            <p:nvPr/>
          </p:nvSpPr>
          <p:spPr bwMode="auto">
            <a:xfrm>
              <a:off x="7467600" y="2057400"/>
              <a:ext cx="76200" cy="3505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</p:grpSp>
      <p:sp>
        <p:nvSpPr>
          <p:cNvPr id="65" name="Content Placeholder 2"/>
          <p:cNvSpPr txBox="1">
            <a:spLocks/>
          </p:cNvSpPr>
          <p:nvPr/>
        </p:nvSpPr>
        <p:spPr>
          <a:xfrm>
            <a:off x="6587175" y="4189140"/>
            <a:ext cx="5247607" cy="253233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 smtClean="0"/>
              <a:t>Random Access Memory (RAM) or Main Memory:</a:t>
            </a:r>
          </a:p>
          <a:p>
            <a:pPr marL="457200" lvl="1" indent="0">
              <a:buFont typeface="Arial"/>
              <a:buNone/>
            </a:pPr>
            <a:endParaRPr lang="en-US" i="1" dirty="0" smtClean="0"/>
          </a:p>
          <a:p>
            <a:r>
              <a:rPr lang="en-US" b="1" i="1" dirty="0" smtClean="0"/>
              <a:t>Fast:</a:t>
            </a:r>
            <a:r>
              <a:rPr lang="en-US" i="1" dirty="0" smtClean="0"/>
              <a:t> </a:t>
            </a:r>
            <a:r>
              <a:rPr lang="en-US" dirty="0" smtClean="0"/>
              <a:t>Random access, byte addressable</a:t>
            </a:r>
          </a:p>
          <a:p>
            <a:pPr lvl="2"/>
            <a:r>
              <a:rPr lang="en-US" dirty="0" smtClean="0"/>
              <a:t>~10x faster for </a:t>
            </a:r>
            <a:r>
              <a:rPr lang="en-US" u="sng" dirty="0" smtClean="0"/>
              <a:t>sequential access</a:t>
            </a:r>
          </a:p>
          <a:p>
            <a:pPr lvl="2"/>
            <a:r>
              <a:rPr lang="en-US" dirty="0" smtClean="0"/>
              <a:t>~100,000x faster for </a:t>
            </a:r>
            <a:r>
              <a:rPr lang="en-US" u="sng" dirty="0" smtClean="0"/>
              <a:t>random access!</a:t>
            </a:r>
          </a:p>
          <a:p>
            <a:pPr lvl="1"/>
            <a:endParaRPr lang="en-US" u="sng" dirty="0" smtClean="0"/>
          </a:p>
          <a:p>
            <a:r>
              <a:rPr lang="en-US" b="1" i="1" dirty="0" smtClean="0"/>
              <a:t>Volatile:</a:t>
            </a:r>
            <a:r>
              <a:rPr lang="en-US" i="1" dirty="0" smtClean="0"/>
              <a:t> </a:t>
            </a:r>
            <a:r>
              <a:rPr lang="en-US" dirty="0" smtClean="0"/>
              <a:t>Data can be lost if e.g. crash occurs, power goes out, </a:t>
            </a:r>
            <a:r>
              <a:rPr lang="en-US" dirty="0" err="1" smtClean="0"/>
              <a:t>etc</a:t>
            </a:r>
            <a:r>
              <a:rPr lang="en-US" dirty="0" smtClean="0"/>
              <a:t>!</a:t>
            </a:r>
          </a:p>
          <a:p>
            <a:pPr lvl="1"/>
            <a:endParaRPr lang="en-US" u="sng" dirty="0" smtClean="0"/>
          </a:p>
          <a:p>
            <a:r>
              <a:rPr lang="en-US" b="1" i="1" dirty="0" smtClean="0"/>
              <a:t>Expensive:</a:t>
            </a:r>
            <a:r>
              <a:rPr lang="en-US" dirty="0" smtClean="0"/>
              <a:t> For $100, get 16GB of RAM vs. 2TB of disk!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422" y="1622620"/>
            <a:ext cx="3297504" cy="2198336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>
          <a:xfrm>
            <a:off x="4892331" y="2595188"/>
            <a:ext cx="1817152" cy="6772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1" name="Rectangle 7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88780" y="-22510"/>
              <a:ext cx="4017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Storage &amp; memory model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00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Buffer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1" name="Rectangle 10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13" name="Left-Right Arrow 12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6483178" cy="4965699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u="sng" dirty="0" smtClean="0"/>
              <a:t>buffer</a:t>
            </a:r>
            <a:r>
              <a:rPr lang="en-US" dirty="0" smtClean="0"/>
              <a:t> is a region of physical memory used to store </a:t>
            </a:r>
            <a:r>
              <a:rPr lang="en-US" i="1" dirty="0" smtClean="0"/>
              <a:t>temporary data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i="1" dirty="0" smtClean="0"/>
              <a:t>In this lecture: </a:t>
            </a:r>
            <a:r>
              <a:rPr lang="en-US" sz="2800" dirty="0" smtClean="0"/>
              <a:t>a region in  main memory used to store </a:t>
            </a:r>
            <a:r>
              <a:rPr lang="en-US" sz="2800" b="1" dirty="0" smtClean="0"/>
              <a:t>intermediate data between disk and processes</a:t>
            </a:r>
          </a:p>
          <a:p>
            <a:pPr marL="457200" lvl="1" indent="0">
              <a:buNone/>
            </a:pPr>
            <a:endParaRPr lang="en-US" sz="2800" i="1" dirty="0" smtClean="0"/>
          </a:p>
          <a:p>
            <a:r>
              <a:rPr lang="en-US" i="1" dirty="0" smtClean="0"/>
              <a:t>Key idea: </a:t>
            </a:r>
            <a:r>
              <a:rPr lang="en-US" dirty="0" smtClean="0"/>
              <a:t>Reading / writing to disk is slow- need to cache data!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7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7" name="Rectangle 16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(Simplified)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6856722" cy="1450425"/>
          </a:xfrm>
        </p:spPr>
        <p:txBody>
          <a:bodyPr>
            <a:noAutofit/>
          </a:bodyPr>
          <a:lstStyle/>
          <a:p>
            <a:r>
              <a:rPr lang="en-US" dirty="0" smtClean="0"/>
              <a:t>In this class: We’ll consider a buffer located in </a:t>
            </a:r>
            <a:r>
              <a:rPr lang="en-US" b="1" dirty="0" smtClean="0"/>
              <a:t>main memory</a:t>
            </a:r>
            <a:r>
              <a:rPr lang="en-US" dirty="0" smtClean="0"/>
              <a:t> that operates over </a:t>
            </a:r>
            <a:r>
              <a:rPr lang="en-US" b="1" dirty="0" smtClean="0"/>
              <a:t>pages</a:t>
            </a:r>
            <a:r>
              <a:rPr lang="en-US" dirty="0" smtClean="0"/>
              <a:t> and </a:t>
            </a:r>
            <a:r>
              <a:rPr lang="en-US" b="1" dirty="0" smtClean="0"/>
              <a:t>files</a:t>
            </a:r>
            <a:r>
              <a:rPr lang="en-US" sz="2800" dirty="0" smtClean="0"/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78368" y="5103478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78368" y="5103478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199" y="3050627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Read(page):</a:t>
            </a:r>
            <a:r>
              <a:rPr lang="en-US" sz="2800" b="1" dirty="0" smtClean="0"/>
              <a:t> </a:t>
            </a:r>
            <a:r>
              <a:rPr lang="en-US" sz="2800" dirty="0" smtClean="0"/>
              <a:t>Read page from disk -&gt; buffer </a:t>
            </a:r>
            <a:r>
              <a:rPr lang="en-US" sz="2800" i="1" dirty="0" smtClean="0"/>
              <a:t>if not already in buffer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4630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2.91667E-6 -0.306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7" name="Rectangle 16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(Simplified)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6856722" cy="1450425"/>
          </a:xfrm>
        </p:spPr>
        <p:txBody>
          <a:bodyPr>
            <a:noAutofit/>
          </a:bodyPr>
          <a:lstStyle/>
          <a:p>
            <a:r>
              <a:rPr lang="en-US" dirty="0" smtClean="0"/>
              <a:t>In this class: We’ll consider a buffer located in </a:t>
            </a:r>
            <a:r>
              <a:rPr lang="en-US" b="1" dirty="0" smtClean="0"/>
              <a:t>main memory</a:t>
            </a:r>
            <a:r>
              <a:rPr lang="en-US" dirty="0" smtClean="0"/>
              <a:t> that operates over </a:t>
            </a:r>
            <a:r>
              <a:rPr lang="en-US" b="1" dirty="0" smtClean="0"/>
              <a:t>pages</a:t>
            </a:r>
            <a:r>
              <a:rPr lang="en-US" dirty="0" smtClean="0"/>
              <a:t> and </a:t>
            </a:r>
            <a:r>
              <a:rPr lang="en-US" b="1" dirty="0" smtClean="0"/>
              <a:t>files</a:t>
            </a:r>
            <a:r>
              <a:rPr lang="en-US" sz="2800" dirty="0" smtClean="0"/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78368" y="5103478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78368" y="2835995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199" y="3050627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Read(page):</a:t>
            </a:r>
            <a:r>
              <a:rPr lang="en-US" sz="2800" b="1" dirty="0" smtClean="0"/>
              <a:t> </a:t>
            </a:r>
            <a:r>
              <a:rPr lang="en-US" sz="2800" dirty="0" smtClean="0"/>
              <a:t>Read page from disk -&gt; buffer </a:t>
            </a:r>
            <a:r>
              <a:rPr lang="en-US" sz="2800" i="1" dirty="0" smtClean="0"/>
              <a:t>if not already in buffer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9834499" y="2829741"/>
            <a:ext cx="370614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04939" y="2835995"/>
            <a:ext cx="370614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16932" y="4226437"/>
            <a:ext cx="469152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Processes can then read from / write to the page in the buffer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469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-0.13671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3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7.40741E-7 L 0.1349 -0.0006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7" name="Rectangle 16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(Simplified)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6856722" cy="1450425"/>
          </a:xfrm>
        </p:spPr>
        <p:txBody>
          <a:bodyPr>
            <a:noAutofit/>
          </a:bodyPr>
          <a:lstStyle/>
          <a:p>
            <a:r>
              <a:rPr lang="en-US" dirty="0" smtClean="0"/>
              <a:t>In this class: We’ll consider a buffer located in </a:t>
            </a:r>
            <a:r>
              <a:rPr lang="en-US" b="1" dirty="0" smtClean="0"/>
              <a:t>main memory</a:t>
            </a:r>
            <a:r>
              <a:rPr lang="en-US" dirty="0" smtClean="0"/>
              <a:t> that operates over </a:t>
            </a:r>
            <a:r>
              <a:rPr lang="en-US" b="1" dirty="0" smtClean="0"/>
              <a:t>pages</a:t>
            </a:r>
            <a:r>
              <a:rPr lang="en-US" dirty="0" smtClean="0"/>
              <a:t> and </a:t>
            </a:r>
            <a:r>
              <a:rPr lang="en-US" b="1" dirty="0" smtClean="0"/>
              <a:t>files</a:t>
            </a:r>
            <a:r>
              <a:rPr lang="en-US" sz="2800" dirty="0" smtClean="0"/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78368" y="5103478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78368" y="2835995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1,2,3</a:t>
            </a:r>
            <a:endParaRPr lang="en-US" sz="24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199" y="3050627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Read(page):</a:t>
            </a:r>
            <a:r>
              <a:rPr lang="en-US" sz="2800" b="1" dirty="0" smtClean="0"/>
              <a:t> </a:t>
            </a:r>
            <a:r>
              <a:rPr lang="en-US" sz="2800" dirty="0" smtClean="0"/>
              <a:t>Read page from disk -&gt; buffer </a:t>
            </a:r>
            <a:r>
              <a:rPr lang="en-US" sz="2800" i="1" dirty="0" smtClean="0"/>
              <a:t>if not already in buffer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838200" y="4149371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Flush(page):</a:t>
            </a:r>
            <a:r>
              <a:rPr lang="en-US" sz="2800" b="1" dirty="0" smtClean="0"/>
              <a:t> </a:t>
            </a:r>
            <a:r>
              <a:rPr lang="en-US" sz="2800" dirty="0" smtClean="0"/>
              <a:t>Evict page from buffer &amp; write to disk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095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7.40741E-7 L 2.91667E-6 0.332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7" name="Rectangle 16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(Simplified)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6856722" cy="1450425"/>
          </a:xfrm>
        </p:spPr>
        <p:txBody>
          <a:bodyPr>
            <a:noAutofit/>
          </a:bodyPr>
          <a:lstStyle/>
          <a:p>
            <a:r>
              <a:rPr lang="en-US" dirty="0" smtClean="0"/>
              <a:t>In this class: We’ll consider a buffer located in </a:t>
            </a:r>
            <a:r>
              <a:rPr lang="en-US" b="1" dirty="0" smtClean="0"/>
              <a:t>main memory</a:t>
            </a:r>
            <a:r>
              <a:rPr lang="en-US" dirty="0" smtClean="0"/>
              <a:t> that operates over </a:t>
            </a:r>
            <a:r>
              <a:rPr lang="en-US" b="1" dirty="0" smtClean="0"/>
              <a:t>pages</a:t>
            </a:r>
            <a:r>
              <a:rPr lang="en-US" dirty="0" smtClean="0"/>
              <a:t> and </a:t>
            </a:r>
            <a:r>
              <a:rPr lang="en-US" b="1" dirty="0" smtClean="0"/>
              <a:t>files</a:t>
            </a:r>
            <a:r>
              <a:rPr lang="en-US" sz="2800" dirty="0" smtClean="0"/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78368" y="5103478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78368" y="2835995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1,2,3</a:t>
            </a:r>
            <a:endParaRPr lang="en-US" sz="24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199" y="3050627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Read(page):</a:t>
            </a:r>
            <a:r>
              <a:rPr lang="en-US" sz="2800" b="1" dirty="0" smtClean="0"/>
              <a:t> </a:t>
            </a:r>
            <a:r>
              <a:rPr lang="en-US" sz="2800" dirty="0" smtClean="0"/>
              <a:t>Read page from disk -&gt; buffer </a:t>
            </a:r>
            <a:r>
              <a:rPr lang="en-US" sz="2800" i="1" dirty="0" smtClean="0"/>
              <a:t>if not already in buffer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838200" y="4149371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Flush(page):</a:t>
            </a:r>
            <a:r>
              <a:rPr lang="en-US" sz="2800" b="1" dirty="0" smtClean="0"/>
              <a:t> </a:t>
            </a:r>
            <a:r>
              <a:rPr lang="en-US" sz="2800" dirty="0" smtClean="0"/>
              <a:t>Evict page from buffer &amp; write to disk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838199" y="5207192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Release(page):</a:t>
            </a:r>
            <a:r>
              <a:rPr lang="en-US" sz="2800" b="1" dirty="0" smtClean="0"/>
              <a:t> </a:t>
            </a:r>
            <a:r>
              <a:rPr lang="en-US" sz="2800" dirty="0" smtClean="0"/>
              <a:t>Evict page from buffer </a:t>
            </a:r>
            <a:r>
              <a:rPr lang="en-US" sz="2800" i="1" dirty="0" smtClean="0"/>
              <a:t>without</a:t>
            </a:r>
            <a:r>
              <a:rPr lang="en-US" sz="2800" dirty="0" smtClean="0"/>
              <a:t> writing to disk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880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7" name="Rectangle 16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38200" y="660892"/>
            <a:ext cx="6208986" cy="1325563"/>
          </a:xfrm>
        </p:spPr>
        <p:txBody>
          <a:bodyPr/>
          <a:lstStyle/>
          <a:p>
            <a:r>
              <a:rPr lang="en-US" dirty="0" smtClean="0"/>
              <a:t>Managing Disk: The DBMS Buffer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838200" y="2214562"/>
            <a:ext cx="6208986" cy="4351338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Database maintains its own buffer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Why? The OS already does this…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DB knows more about access patterns.</a:t>
            </a:r>
          </a:p>
          <a:p>
            <a:pPr lvl="2"/>
            <a:r>
              <a:rPr lang="en-US" dirty="0" smtClean="0"/>
              <a:t>Watch for how this shows up! (cf. </a:t>
            </a:r>
            <a:r>
              <a:rPr lang="en-US" i="1" dirty="0" smtClean="0"/>
              <a:t>Sequential Flooding</a:t>
            </a:r>
            <a:r>
              <a:rPr lang="en-US" dirty="0" smtClean="0"/>
              <a:t>)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Recovery and logging require ability to </a:t>
            </a:r>
            <a:r>
              <a:rPr lang="en-US" sz="2800" b="1" dirty="0" smtClean="0"/>
              <a:t>flush</a:t>
            </a:r>
            <a:r>
              <a:rPr lang="en-US" sz="2800" dirty="0" smtClean="0"/>
              <a:t> to disk.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46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Buffer 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65699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u="sng" dirty="0" smtClean="0"/>
              <a:t>buffer manager</a:t>
            </a:r>
            <a:r>
              <a:rPr lang="en-US" dirty="0" smtClean="0"/>
              <a:t> handles supporting operations for the buffer: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Primarily, handles &amp; executes the “replacement policy” </a:t>
            </a:r>
          </a:p>
          <a:p>
            <a:pPr lvl="2"/>
            <a:r>
              <a:rPr lang="en-US" sz="2800" dirty="0" smtClean="0"/>
              <a:t>i.e. finds a page in buffer to flush/release if buffer is full and a new page needs to be read in</a:t>
            </a:r>
          </a:p>
          <a:p>
            <a:pPr lvl="2"/>
            <a:endParaRPr lang="en-US" sz="2800" dirty="0"/>
          </a:p>
          <a:p>
            <a:pPr lvl="1"/>
            <a:r>
              <a:rPr lang="en-US" sz="2800" dirty="0" smtClean="0"/>
              <a:t>DBMSs typically implement their own buffer management routines</a:t>
            </a:r>
            <a:endParaRPr lang="en-US" sz="2800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98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Simplified </a:t>
            </a:r>
            <a:r>
              <a:rPr lang="en-US" dirty="0" err="1" smtClean="0"/>
              <a:t>Filesystem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81041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For us, a </a:t>
            </a:r>
            <a:r>
              <a:rPr lang="en-US" b="1" u="sng" dirty="0" smtClean="0"/>
              <a:t>page</a:t>
            </a:r>
            <a:r>
              <a:rPr lang="en-US" dirty="0" smtClean="0"/>
              <a:t> is a </a:t>
            </a:r>
            <a:r>
              <a:rPr lang="en-US" b="1" i="1" dirty="0" smtClean="0"/>
              <a:t>fixed-sized array</a:t>
            </a:r>
            <a:r>
              <a:rPr lang="en-US" b="1" dirty="0" smtClean="0"/>
              <a:t> </a:t>
            </a:r>
            <a:r>
              <a:rPr lang="en-US" dirty="0" smtClean="0"/>
              <a:t>of memory </a:t>
            </a:r>
          </a:p>
          <a:p>
            <a:pPr lvl="1"/>
            <a:r>
              <a:rPr lang="en-US" dirty="0" smtClean="0"/>
              <a:t>Think: One or more disk blocks</a:t>
            </a:r>
          </a:p>
          <a:p>
            <a:pPr lvl="1"/>
            <a:r>
              <a:rPr lang="en-US" dirty="0" smtClean="0"/>
              <a:t>Interface:</a:t>
            </a:r>
          </a:p>
          <a:p>
            <a:pPr lvl="2"/>
            <a:r>
              <a:rPr lang="en-US" dirty="0"/>
              <a:t>write to an entry (called a </a:t>
            </a:r>
            <a:r>
              <a:rPr lang="en-US" b="1" dirty="0"/>
              <a:t>slot</a:t>
            </a:r>
            <a:r>
              <a:rPr lang="en-US" dirty="0"/>
              <a:t>) </a:t>
            </a:r>
            <a:r>
              <a:rPr lang="en-US" dirty="0" smtClean="0"/>
              <a:t>or set to “None”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DBMS also needs to handle variable length fields</a:t>
            </a:r>
          </a:p>
          <a:p>
            <a:pPr lvl="2"/>
            <a:r>
              <a:rPr lang="en-US" dirty="0" smtClean="0"/>
              <a:t>Page layout is important for good hardware utilization as well (see 346)</a:t>
            </a:r>
          </a:p>
          <a:p>
            <a:endParaRPr lang="en-US" dirty="0"/>
          </a:p>
          <a:p>
            <a:r>
              <a:rPr lang="en-US" dirty="0" smtClean="0"/>
              <a:t>And a </a:t>
            </a:r>
            <a:r>
              <a:rPr lang="en-US" b="1" u="sng" dirty="0" smtClean="0"/>
              <a:t>file</a:t>
            </a:r>
            <a:r>
              <a:rPr lang="en-US" dirty="0" smtClean="0"/>
              <a:t> is a </a:t>
            </a:r>
            <a:r>
              <a:rPr lang="en-US" i="1" dirty="0" smtClean="0"/>
              <a:t>variable-length list</a:t>
            </a:r>
            <a:r>
              <a:rPr lang="en-US" dirty="0" smtClean="0"/>
              <a:t> of pages</a:t>
            </a:r>
          </a:p>
          <a:p>
            <a:pPr lvl="1"/>
            <a:r>
              <a:rPr lang="en-US" dirty="0" smtClean="0"/>
              <a:t>Interface: create / open / close; </a:t>
            </a:r>
            <a:r>
              <a:rPr lang="en-US" dirty="0" err="1" smtClean="0"/>
              <a:t>next_page</a:t>
            </a:r>
            <a:r>
              <a:rPr lang="en-US" dirty="0" smtClean="0"/>
              <a:t>(); etc.</a:t>
            </a:r>
          </a:p>
          <a:p>
            <a:pPr lvl="2"/>
            <a:endParaRPr lang="en-US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Can 10"/>
          <p:cNvSpPr/>
          <p:nvPr/>
        </p:nvSpPr>
        <p:spPr>
          <a:xfrm>
            <a:off x="8713435" y="2412125"/>
            <a:ext cx="3201478" cy="282202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5" name="Rounded Rectangle 4"/>
          <p:cNvSpPr/>
          <p:nvPr/>
        </p:nvSpPr>
        <p:spPr>
          <a:xfrm>
            <a:off x="9133292" y="4430111"/>
            <a:ext cx="236176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43651" y="452171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0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54043" y="452171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0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73452" y="4490215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+mj-lt"/>
              </a:rPr>
              <a:t>File</a:t>
            </a:r>
            <a:endParaRPr lang="en-US" sz="2800" b="1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84751" y="5693980"/>
            <a:ext cx="871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Page</a:t>
            </a:r>
            <a:endParaRPr lang="en-US" sz="2800" b="1" dirty="0">
              <a:latin typeface="+mj-lt"/>
            </a:endParaRPr>
          </a:p>
        </p:txBody>
      </p:sp>
      <p:cxnSp>
        <p:nvCxnSpPr>
          <p:cNvPr id="15" name="Straight Arrow Connector 14"/>
          <p:cNvCxnSpPr>
            <a:endCxn id="10" idx="2"/>
          </p:cNvCxnSpPr>
          <p:nvPr/>
        </p:nvCxnSpPr>
        <p:spPr>
          <a:xfrm flipV="1">
            <a:off x="9720704" y="4921828"/>
            <a:ext cx="1" cy="772152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28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RECAP: Concurrency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Font typeface="Arial"/>
              <a:buAutoNum type="arabicPeriod"/>
            </a:pPr>
            <a:r>
              <a:rPr lang="en-US" dirty="0" smtClean="0">
                <a:latin typeface="+mj-lt"/>
              </a:rPr>
              <a:t>Conflict Serializability</a:t>
            </a:r>
          </a:p>
          <a:p>
            <a:pPr marL="514350" indent="-514350">
              <a:buFont typeface="Arial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Arial"/>
              <a:buAutoNum type="arabicPeriod"/>
            </a:pPr>
            <a:r>
              <a:rPr lang="en-US" dirty="0" smtClean="0">
                <a:latin typeface="+mj-lt"/>
              </a:rPr>
              <a:t>DAGs &amp; Topological Orderings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Strict 2PL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Deadlocks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432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External Merge &amp; Sort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85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External Merge- Basics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External Merge- Extensions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External Sort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6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14271"/>
            <a:ext cx="8229600" cy="1143000"/>
          </a:xfrm>
        </p:spPr>
        <p:txBody>
          <a:bodyPr/>
          <a:lstStyle/>
          <a:p>
            <a:r>
              <a:rPr lang="en-US" dirty="0" smtClean="0"/>
              <a:t>External Merge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027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Merging Big Files with Small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25662"/>
            <a:ext cx="10515600" cy="1646238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How do we </a:t>
            </a:r>
            <a:r>
              <a:rPr lang="en-US" i="1" dirty="0" smtClean="0"/>
              <a:t>efficiently </a:t>
            </a:r>
            <a:r>
              <a:rPr lang="en-US" dirty="0" smtClean="0"/>
              <a:t>merge two sorted files when both are much larger than our main memory buffer?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9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Input</a:t>
            </a:r>
            <a:r>
              <a:rPr lang="en-US" dirty="0" smtClean="0"/>
              <a:t>: 2 sorted lists of length M and N</a:t>
            </a:r>
          </a:p>
          <a:p>
            <a:endParaRPr lang="en-US" dirty="0" smtClean="0"/>
          </a:p>
          <a:p>
            <a:r>
              <a:rPr lang="en-US" b="1" dirty="0" smtClean="0"/>
              <a:t>Output:</a:t>
            </a:r>
            <a:r>
              <a:rPr lang="en-US" dirty="0" smtClean="0"/>
              <a:t> 1 </a:t>
            </a:r>
            <a:r>
              <a:rPr lang="en-US" dirty="0"/>
              <a:t>s</a:t>
            </a:r>
            <a:r>
              <a:rPr lang="en-US" dirty="0" smtClean="0"/>
              <a:t>orted list of length M + N</a:t>
            </a:r>
          </a:p>
          <a:p>
            <a:endParaRPr lang="en-US" dirty="0"/>
          </a:p>
          <a:p>
            <a:r>
              <a:rPr lang="en-US" b="1" dirty="0" smtClean="0"/>
              <a:t>Required: </a:t>
            </a:r>
            <a:r>
              <a:rPr lang="en-US" dirty="0" smtClean="0"/>
              <a:t>At least 3 Buffer Pages</a:t>
            </a:r>
            <a:endParaRPr lang="en-US" b="1" dirty="0" smtClean="0"/>
          </a:p>
          <a:p>
            <a:endParaRPr lang="en-US" dirty="0" smtClean="0"/>
          </a:p>
          <a:p>
            <a:r>
              <a:rPr lang="en-US" b="1" dirty="0" smtClean="0"/>
              <a:t>IOs</a:t>
            </a:r>
            <a:r>
              <a:rPr lang="en-US" dirty="0" smtClean="0"/>
              <a:t>: 2(M+N)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2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(Simple)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2737"/>
            <a:ext cx="10515600" cy="910432"/>
          </a:xfrm>
        </p:spPr>
        <p:txBody>
          <a:bodyPr/>
          <a:lstStyle/>
          <a:p>
            <a:pPr marL="0" indent="0" algn="ctr">
              <a:buNone/>
            </a:pPr>
            <a:r>
              <a:rPr lang="en-US" smtClean="0"/>
              <a:t>To </a:t>
            </a:r>
            <a:r>
              <a:rPr lang="en-US" dirty="0" smtClean="0"/>
              <a:t>find an element that is no larger than all elements in two lists, one only needs to compare minimum elements from each list.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84167" y="2908300"/>
                <a:ext cx="6023665" cy="33398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sz="3000" dirty="0" smtClean="0">
                    <a:solidFill>
                      <a:prstClr val="black"/>
                    </a:solidFill>
                  </a:rPr>
                  <a:t>If:</a:t>
                </a:r>
                <a:endParaRPr lang="en-US" sz="3000" b="0" i="1" dirty="0" smtClean="0">
                  <a:solidFill>
                    <a:prstClr val="black"/>
                  </a:solidFill>
                  <a:latin typeface="Cambria Math" charset="0"/>
                </a:endParaRPr>
              </a:p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3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sz="3000" b="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…</m:t>
                      </m:r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3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3000" baseline="-25000" dirty="0" smtClean="0">
                  <a:solidFill>
                    <a:prstClr val="black"/>
                  </a:solidFill>
                </a:endParaRPr>
              </a:p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≤…≤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3000" baseline="-25000" dirty="0">
                  <a:solidFill>
                    <a:prstClr val="black"/>
                  </a:solidFill>
                </a:endParaRPr>
              </a:p>
              <a:p>
                <a:pPr defTabSz="457200"/>
                <a:r>
                  <a:rPr lang="en-US" sz="3000" dirty="0" smtClean="0">
                    <a:solidFill>
                      <a:prstClr val="black"/>
                    </a:solidFill>
                  </a:rPr>
                  <a:t>Then:</a:t>
                </a:r>
              </a:p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𝑀𝑖𝑛</m:t>
                          </m:r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000" dirty="0" smtClean="0">
                  <a:solidFill>
                    <a:prstClr val="black"/>
                  </a:solidFill>
                </a:endParaRPr>
              </a:p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𝑀𝑖𝑛</m:t>
                          </m:r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prstClr val="black"/>
                  </a:solidFill>
                </a:endParaRPr>
              </a:p>
              <a:p>
                <a:pPr defTabSz="457200"/>
                <a:r>
                  <a:rPr lang="en-US" sz="3000" dirty="0" smtClean="0">
                    <a:solidFill>
                      <a:prstClr val="black"/>
                    </a:solidFill>
                  </a:rPr>
                  <a:t>for </a:t>
                </a:r>
                <a:r>
                  <a:rPr lang="en-US" sz="3000" dirty="0" err="1">
                    <a:solidFill>
                      <a:prstClr val="black"/>
                    </a:solidFill>
                  </a:rPr>
                  <a:t>i</a:t>
                </a:r>
                <a:r>
                  <a:rPr lang="en-US" sz="3000" dirty="0">
                    <a:solidFill>
                      <a:prstClr val="black"/>
                    </a:solidFill>
                  </a:rPr>
                  <a:t>=1….N and </a:t>
                </a:r>
                <a:r>
                  <a:rPr lang="en-US" sz="3000" dirty="0" smtClean="0">
                    <a:solidFill>
                      <a:prstClr val="black"/>
                    </a:solidFill>
                  </a:rPr>
                  <a:t>j=1</a:t>
                </a:r>
                <a:r>
                  <a:rPr lang="en-US" sz="3000" dirty="0">
                    <a:solidFill>
                      <a:prstClr val="black"/>
                    </a:solidFill>
                  </a:rPr>
                  <a:t>….M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167" y="2908300"/>
                <a:ext cx="6023665" cy="33398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61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74097" y="2635940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844928" y="2635940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4492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2,22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3427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0.42369 0.066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5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0.52252 -0.041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20" y="-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74097" y="2635940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000660" y="308822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2,22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514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74097" y="2635940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000660" y="308822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428344" y="308822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9854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-0.62708 0.178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54" y="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74097" y="2635940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000660" y="308822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3252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L 0.19896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4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Concurrency as Interleaving TXNs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4426" y="1825624"/>
            <a:ext cx="4381435" cy="3806825"/>
          </a:xfrm>
        </p:spPr>
        <p:txBody>
          <a:bodyPr>
            <a:noAutofit/>
          </a:bodyPr>
          <a:lstStyle/>
          <a:p>
            <a:r>
              <a:rPr lang="en-US" dirty="0" smtClean="0"/>
              <a:t>For our purposes, having TXNs occur concurrently means </a:t>
            </a:r>
            <a:r>
              <a:rPr lang="en-US" b="1" dirty="0" smtClean="0"/>
              <a:t>interleaving their component actions (R/W)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989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Concurrency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826076" y="4239066"/>
            <a:ext cx="352772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call the particular order of interleaving </a:t>
            </a:r>
            <a:r>
              <a:rPr lang="en-US" sz="2800" smtClean="0">
                <a:latin typeface="+mj-lt"/>
              </a:rPr>
              <a:t>a </a:t>
            </a:r>
            <a:r>
              <a:rPr lang="en-US" sz="2800" b="1" u="sng" smtClean="0">
                <a:latin typeface="+mj-lt"/>
              </a:rPr>
              <a:t>schedule</a:t>
            </a:r>
            <a:endParaRPr lang="en-US" sz="2800" b="1" i="1" dirty="0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95464" y="3454313"/>
            <a:ext cx="6009210" cy="100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5725" y="2286922"/>
            <a:ext cx="297556" cy="42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5725" y="2837070"/>
            <a:ext cx="296564" cy="42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0070C0"/>
                </a:solidFill>
                <a:latin typeface="+mj-lt"/>
              </a:rPr>
              <a:t>2</a:t>
            </a:r>
            <a:endParaRPr lang="en-US" sz="2800" b="1" baseline="-25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5464" y="2375357"/>
            <a:ext cx="620622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R(A)</a:t>
            </a:r>
            <a:endParaRPr lang="en-US" sz="2000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04289" y="2375357"/>
            <a:ext cx="614194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R(B)</a:t>
            </a:r>
            <a:endParaRPr lang="en-US" sz="2000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04881" y="2375357"/>
            <a:ext cx="710613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07278" y="2375357"/>
            <a:ext cx="710613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W(B)</a:t>
            </a:r>
            <a:endParaRPr lang="en-US" sz="2000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5725" y="16906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Serial Schedule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109081" y="2860811"/>
            <a:ext cx="620622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R(A)</a:t>
            </a:r>
            <a:endParaRPr lang="en-US" sz="2000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17906" y="2860811"/>
            <a:ext cx="614194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R(B)</a:t>
            </a:r>
            <a:endParaRPr lang="en-US" sz="2000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18498" y="2860811"/>
            <a:ext cx="710613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20895" y="2860811"/>
            <a:ext cx="710613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W(B)</a:t>
            </a:r>
            <a:endParaRPr lang="en-US" sz="2000" dirty="0">
              <a:latin typeface="+mj-lt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095464" y="6098955"/>
            <a:ext cx="6009210" cy="100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5725" y="4931564"/>
            <a:ext cx="297556" cy="42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5725" y="5481712"/>
            <a:ext cx="296564" cy="42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95464" y="5019999"/>
            <a:ext cx="620622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R(A)</a:t>
            </a:r>
            <a:endParaRPr lang="en-US" sz="20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09081" y="5019999"/>
            <a:ext cx="614194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R(B)</a:t>
            </a:r>
            <a:endParaRPr lang="en-US" sz="20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04881" y="5019999"/>
            <a:ext cx="710613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12070" y="5019999"/>
            <a:ext cx="710613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W(B)</a:t>
            </a:r>
            <a:endParaRPr lang="en-US" sz="2000" dirty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5725" y="4335330"/>
            <a:ext cx="2795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Interleaved Schedule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604289" y="5505453"/>
            <a:ext cx="620622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R(A)</a:t>
            </a:r>
            <a:endParaRPr lang="en-US" sz="20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617906" y="5505453"/>
            <a:ext cx="614194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R(B)</a:t>
            </a:r>
            <a:endParaRPr lang="en-US" sz="2000" dirty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13706" y="5505453"/>
            <a:ext cx="710613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20895" y="5505453"/>
            <a:ext cx="710613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W(B)</a:t>
            </a:r>
            <a:endParaRPr lang="en-US" sz="2000" dirty="0">
              <a:latin typeface="+mj-lt"/>
            </a:endParaRPr>
          </a:p>
        </p:txBody>
      </p:sp>
      <p:sp>
        <p:nvSpPr>
          <p:cNvPr id="57" name="Down Arrow 56"/>
          <p:cNvSpPr/>
          <p:nvPr/>
        </p:nvSpPr>
        <p:spPr>
          <a:xfrm>
            <a:off x="3825551" y="3657718"/>
            <a:ext cx="597159" cy="699678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423428" y="309578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343335" y="4705162"/>
            <a:ext cx="4528234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This is all the algorithm “sees”… Which file to load a page from next?</a:t>
            </a:r>
            <a:endParaRPr lang="en-US" sz="2800" b="1" dirty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874097" y="2635940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699249" y="2543414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2711158" y="327001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7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3" grpId="0" animBg="1"/>
      <p:bldP spid="4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423428" y="309578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343335" y="4705162"/>
                <a:ext cx="4528234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We know that F</a:t>
                </a:r>
                <a:r>
                  <a:rPr lang="en-US" sz="2800" baseline="-25000" dirty="0" smtClean="0">
                    <a:latin typeface="+mj-lt"/>
                  </a:rPr>
                  <a:t>2</a:t>
                </a:r>
                <a:r>
                  <a:rPr lang="en-US" sz="2800" dirty="0" smtClean="0">
                    <a:latin typeface="+mj-lt"/>
                  </a:rPr>
                  <a:t> only contains values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22… so we should load from F</a:t>
                </a:r>
                <a:r>
                  <a:rPr lang="en-US" sz="2800" baseline="-25000" dirty="0" smtClean="0">
                    <a:latin typeface="+mj-lt"/>
                  </a:rPr>
                  <a:t>1</a:t>
                </a:r>
                <a:r>
                  <a:rPr lang="en-US" sz="2800" dirty="0" smtClean="0">
                    <a:latin typeface="+mj-lt"/>
                  </a:rPr>
                  <a:t>!</a:t>
                </a:r>
                <a:endParaRPr lang="en-US" sz="2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335" y="4705162"/>
                <a:ext cx="4528234" cy="13849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874097" y="2635940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711158" y="3267352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2711158" y="2550179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0.33958 0.0666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79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3" grpId="0" animBg="1"/>
      <p:bldP spid="4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423428" y="309578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0672" y="3095788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9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423428" y="309578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5,7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0672" y="3095788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07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0.54088 0.175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44" y="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852057" y="4318115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5,7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0672" y="3095788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37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0.19766 -0.003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852057" y="4318115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5,7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434293" y="3088228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71991" y="4938321"/>
            <a:ext cx="310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/>
              <a:t>And so on…</a:t>
            </a:r>
            <a:endParaRPr lang="en-US" sz="4800"/>
          </a:p>
        </p:txBody>
      </p:sp>
      <p:sp>
        <p:nvSpPr>
          <p:cNvPr id="37" name="TextBox 36"/>
          <p:cNvSpPr txBox="1"/>
          <p:nvPr/>
        </p:nvSpPr>
        <p:spPr>
          <a:xfrm>
            <a:off x="8616270" y="5854636"/>
            <a:ext cx="299351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See IPython demo!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879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0.25364 0.064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82" y="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50210"/>
            <a:ext cx="8229600" cy="2336575"/>
          </a:xfrm>
        </p:spPr>
        <p:txBody>
          <a:bodyPr>
            <a:normAutofit/>
          </a:bodyPr>
          <a:lstStyle/>
          <a:p>
            <a:r>
              <a:rPr lang="en-US" dirty="0" smtClean="0"/>
              <a:t>We can merge lists of </a:t>
            </a:r>
            <a:r>
              <a:rPr lang="en-US" b="1" dirty="0" smtClean="0"/>
              <a:t>arbitrary </a:t>
            </a:r>
            <a:br>
              <a:rPr lang="en-US" b="1" dirty="0" smtClean="0"/>
            </a:br>
            <a:r>
              <a:rPr lang="en-US" b="1" dirty="0" smtClean="0"/>
              <a:t>length </a:t>
            </a:r>
            <a:r>
              <a:rPr lang="en-US" dirty="0" smtClean="0"/>
              <a:t>with </a:t>
            </a:r>
            <a:r>
              <a:rPr lang="en-US" i="1" dirty="0" smtClean="0"/>
              <a:t>only</a:t>
            </a:r>
            <a:r>
              <a:rPr lang="en-US" dirty="0" smtClean="0"/>
              <a:t> 3 buffer pages.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70081" y="2836995"/>
            <a:ext cx="7851838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57200"/>
            <a:r>
              <a:rPr lang="en-US" sz="4000" dirty="0">
                <a:solidFill>
                  <a:prstClr val="black"/>
                </a:solidFill>
                <a:latin typeface="+mj-lt"/>
              </a:rPr>
              <a:t>If l</a:t>
            </a:r>
            <a:r>
              <a:rPr lang="en-US" sz="4000" dirty="0" smtClean="0">
                <a:solidFill>
                  <a:prstClr val="black"/>
                </a:solidFill>
                <a:latin typeface="+mj-lt"/>
              </a:rPr>
              <a:t>ists </a:t>
            </a:r>
            <a:r>
              <a:rPr lang="en-US" sz="4000" dirty="0">
                <a:solidFill>
                  <a:prstClr val="black"/>
                </a:solidFill>
                <a:latin typeface="+mj-lt"/>
              </a:rPr>
              <a:t>of size </a:t>
            </a:r>
            <a:r>
              <a:rPr lang="en-US" sz="4000" dirty="0" smtClean="0">
                <a:solidFill>
                  <a:prstClr val="black"/>
                </a:solidFill>
                <a:latin typeface="+mj-lt"/>
              </a:rPr>
              <a:t>M and </a:t>
            </a:r>
            <a:r>
              <a:rPr lang="en-US" sz="4000" dirty="0">
                <a:solidFill>
                  <a:prstClr val="black"/>
                </a:solidFill>
                <a:latin typeface="+mj-lt"/>
              </a:rPr>
              <a:t>N</a:t>
            </a:r>
            <a:r>
              <a:rPr lang="en-US" sz="4000" dirty="0" smtClean="0">
                <a:solidFill>
                  <a:prstClr val="black"/>
                </a:solidFill>
                <a:latin typeface="+mj-lt"/>
              </a:rPr>
              <a:t>, </a:t>
            </a:r>
            <a:r>
              <a:rPr lang="en-US" sz="4000" dirty="0">
                <a:solidFill>
                  <a:prstClr val="black"/>
                </a:solidFill>
                <a:latin typeface="+mj-lt"/>
              </a:rPr>
              <a:t>then</a:t>
            </a:r>
          </a:p>
          <a:p>
            <a:pPr algn="ctr" defTabSz="457200"/>
            <a:r>
              <a:rPr lang="en-US" sz="4000" b="1" dirty="0">
                <a:solidFill>
                  <a:prstClr val="black"/>
                </a:solidFill>
                <a:latin typeface="+mj-lt"/>
              </a:rPr>
              <a:t>Cost:</a:t>
            </a:r>
            <a:r>
              <a:rPr lang="en-US" sz="40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4000" dirty="0" smtClean="0">
                <a:solidFill>
                  <a:prstClr val="black"/>
                </a:solidFill>
                <a:latin typeface="+mj-lt"/>
              </a:rPr>
              <a:t>2(M+N) IOs</a:t>
            </a:r>
          </a:p>
          <a:p>
            <a:pPr algn="ctr" defTabSz="457200"/>
            <a:r>
              <a:rPr lang="en-US" sz="4000" dirty="0" smtClean="0">
                <a:solidFill>
                  <a:prstClr val="black"/>
                </a:solidFill>
                <a:latin typeface="+mj-lt"/>
              </a:rPr>
              <a:t>Each page is read once, written once</a:t>
            </a:r>
            <a:endParaRPr lang="en-US" sz="40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64164" y="5660803"/>
            <a:ext cx="102636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en-US" sz="4000" dirty="0" smtClean="0">
                <a:solidFill>
                  <a:prstClr val="black"/>
                </a:solidFill>
              </a:rPr>
              <a:t>With B+1 buffer pages, can merge B lists. How?</a:t>
            </a:r>
            <a:endParaRPr lang="en-US" sz="4000" dirty="0">
              <a:solidFill>
                <a:prstClr val="black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399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5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79750"/>
            <a:ext cx="8229600" cy="1143000"/>
          </a:xfrm>
        </p:spPr>
        <p:txBody>
          <a:bodyPr/>
          <a:lstStyle/>
          <a:p>
            <a:r>
              <a:rPr lang="en-US" dirty="0" smtClean="0"/>
              <a:t>External (Merge) Sort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3004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sort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002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are Sort Algorithms Important?</a:t>
            </a:r>
            <a:endParaRPr lang="en-US" dirty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38200" y="1828800"/>
            <a:ext cx="10515600" cy="4495800"/>
          </a:xfrm>
          <a:noFill/>
          <a:ln/>
        </p:spPr>
        <p:txBody>
          <a:bodyPr>
            <a:normAutofit/>
          </a:bodyPr>
          <a:lstStyle/>
          <a:p>
            <a:r>
              <a:rPr lang="en-US" sz="3200" dirty="0" smtClean="0"/>
              <a:t>Data </a:t>
            </a:r>
            <a:r>
              <a:rPr lang="en-US" sz="3200" dirty="0"/>
              <a:t>requested </a:t>
            </a:r>
            <a:r>
              <a:rPr lang="en-US" sz="3200" dirty="0" smtClean="0"/>
              <a:t>from DB in </a:t>
            </a:r>
            <a:r>
              <a:rPr lang="en-US" sz="3200" dirty="0"/>
              <a:t>sorted order </a:t>
            </a:r>
            <a:r>
              <a:rPr lang="en-US" sz="3200" dirty="0" smtClean="0"/>
              <a:t>is </a:t>
            </a:r>
            <a:r>
              <a:rPr lang="en-US" sz="3200" b="1" dirty="0" smtClean="0"/>
              <a:t>extremely common</a:t>
            </a:r>
            <a:endParaRPr lang="en-US" sz="3200" dirty="0"/>
          </a:p>
          <a:p>
            <a:pPr lvl="1">
              <a:buSzPct val="75000"/>
            </a:pPr>
            <a:r>
              <a:rPr lang="en-US" sz="2800" dirty="0"/>
              <a:t>e.g., find students in increasing</a:t>
            </a:r>
            <a:r>
              <a:rPr lang="en-US" sz="2800" dirty="0" smtClean="0"/>
              <a:t> GPA</a:t>
            </a:r>
            <a:r>
              <a:rPr lang="en-US" sz="2800" i="1" dirty="0" smtClean="0"/>
              <a:t> </a:t>
            </a:r>
            <a:r>
              <a:rPr lang="en-US" sz="2800" dirty="0" smtClean="0"/>
              <a:t>order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b="1" dirty="0" smtClean="0"/>
              <a:t>Why not just use quicksort in main memory??</a:t>
            </a:r>
          </a:p>
          <a:p>
            <a:pPr lvl="1"/>
            <a:r>
              <a:rPr lang="en-US" sz="2800" dirty="0" smtClean="0"/>
              <a:t>What about if we need to sort 1TB of data with 1GB of RAM…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540987" y="5525513"/>
            <a:ext cx="7110026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+mj-lt"/>
              </a:rPr>
              <a:t>A classic problem in computer science!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004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sort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6350853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 uiExpand="1" build="p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reasons to sort…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83731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Sorting useful for eliminating </a:t>
            </a:r>
            <a:r>
              <a:rPr lang="en-US" sz="3200" i="1" dirty="0" smtClean="0"/>
              <a:t>duplicate copies </a:t>
            </a:r>
            <a:r>
              <a:rPr lang="en-US" sz="3200" dirty="0" smtClean="0"/>
              <a:t>in a collection of records (Why?)</a:t>
            </a:r>
          </a:p>
          <a:p>
            <a:endParaRPr lang="en-US" sz="3200" dirty="0"/>
          </a:p>
          <a:p>
            <a:r>
              <a:rPr lang="en-US" sz="3200" dirty="0" smtClean="0"/>
              <a:t>Sorting </a:t>
            </a:r>
            <a:r>
              <a:rPr lang="en-US" sz="3200" dirty="0"/>
              <a:t>is first step in </a:t>
            </a:r>
            <a:r>
              <a:rPr lang="en-US" sz="3200" i="1" dirty="0"/>
              <a:t>bulk loading </a:t>
            </a:r>
            <a:r>
              <a:rPr lang="en-US" sz="3200" dirty="0"/>
              <a:t>B+ tree index.</a:t>
            </a:r>
          </a:p>
          <a:p>
            <a:pPr marL="0" indent="0">
              <a:buNone/>
            </a:pPr>
            <a:endParaRPr lang="en-US" sz="3200" dirty="0" smtClean="0"/>
          </a:p>
          <a:p>
            <a:endParaRPr lang="en-US" sz="3200" i="1" dirty="0" smtClean="0"/>
          </a:p>
          <a:p>
            <a:r>
              <a:rPr lang="en-US" sz="3200" i="1" dirty="0" smtClean="0"/>
              <a:t>Sort-merge</a:t>
            </a:r>
            <a:r>
              <a:rPr lang="en-US" sz="3200" dirty="0" smtClean="0"/>
              <a:t> join algorithm involves sorting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004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sort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921931" y="3416519"/>
            <a:ext cx="2736407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solidFill>
                  <a:prstClr val="black"/>
                </a:solidFill>
                <a:latin typeface="+mj-lt"/>
              </a:rPr>
              <a:t>Next lecture!</a:t>
            </a:r>
            <a:endParaRPr lang="en-US" sz="3200" i="1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21931" y="5234682"/>
            <a:ext cx="2736407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solidFill>
                  <a:prstClr val="black"/>
                </a:solidFill>
                <a:latin typeface="+mj-lt"/>
              </a:rPr>
              <a:t>The lecture after next…</a:t>
            </a:r>
            <a:endParaRPr lang="en-US" sz="3200" i="1" dirty="0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52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Why Interleave TXNs?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825624"/>
            <a:ext cx="10515601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Interleaving TXNs might lead to anomalous outcomes… why do it?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Several important reasons:</a:t>
            </a:r>
            <a:endParaRPr lang="en-US" sz="2800" dirty="0" smtClean="0"/>
          </a:p>
          <a:p>
            <a:pPr lvl="1"/>
            <a:r>
              <a:rPr lang="en-US" sz="2800" dirty="0" smtClean="0"/>
              <a:t>Individual TXNs might be </a:t>
            </a:r>
            <a:r>
              <a:rPr lang="en-US" sz="2800" i="1" dirty="0" smtClean="0"/>
              <a:t>slow</a:t>
            </a:r>
            <a:r>
              <a:rPr lang="en-US" sz="2800" dirty="0" smtClean="0"/>
              <a:t>- don’t want to block other users during!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Disk access may be </a:t>
            </a:r>
            <a:r>
              <a:rPr lang="en-US" sz="2800" i="1" dirty="0" smtClean="0"/>
              <a:t>slow-</a:t>
            </a:r>
            <a:r>
              <a:rPr lang="en-US" sz="2800" dirty="0" smtClean="0"/>
              <a:t> let some TXNs use CPUs while others accessing disk!</a:t>
            </a:r>
          </a:p>
          <a:p>
            <a:pPr lvl="1"/>
            <a:endParaRPr lang="en-US" sz="2800" dirty="0" smtClean="0"/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08584" y="5884575"/>
            <a:ext cx="7574831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All concern large differences in </a:t>
            </a:r>
            <a:r>
              <a:rPr lang="en-US" sz="3200" b="1" i="1" dirty="0" smtClean="0">
                <a:latin typeface="+mj-lt"/>
              </a:rPr>
              <a:t>performance</a:t>
            </a:r>
            <a:endParaRPr lang="en-US" sz="3200" b="1" i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989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Concurrency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6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people care?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601" y="2391087"/>
            <a:ext cx="2032000" cy="340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61743" y="6126163"/>
            <a:ext cx="478426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Calibri"/>
              </a:rPr>
              <a:t>Sort benchmark </a:t>
            </a: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bears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his name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09876" y="1417639"/>
            <a:ext cx="63658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Calibri"/>
                <a:hlinkClick r:id="rId3"/>
              </a:rPr>
              <a:t>http://sortbenchmark.org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  <a:p>
            <a:pPr algn="ctr"/>
            <a:endParaRPr lang="en-US" sz="2800" dirty="0">
              <a:solidFill>
                <a:prstClr val="black"/>
              </a:solidFill>
              <a:latin typeface="Calibri"/>
            </a:endParaRPr>
          </a:p>
          <a:p>
            <a:pPr algn="ctr"/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004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sort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778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879806"/>
            <a:ext cx="8229600" cy="1143000"/>
          </a:xfrm>
        </p:spPr>
        <p:txBody>
          <a:bodyPr/>
          <a:lstStyle/>
          <a:p>
            <a:r>
              <a:rPr lang="en-US" dirty="0" smtClean="0"/>
              <a:t>Simplified External Sorts.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3004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sort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224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how do we sort big files?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Split into chunks small enough to </a:t>
            </a:r>
            <a:r>
              <a:rPr lang="en-US" b="1" dirty="0" smtClean="0"/>
              <a:t>sort in memory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Merge</a:t>
            </a:r>
            <a:r>
              <a:rPr lang="en-US" dirty="0" smtClean="0"/>
              <a:t> each pair of sorted chunks </a:t>
            </a:r>
            <a:r>
              <a:rPr lang="en-US" b="1" i="1" dirty="0" smtClean="0"/>
              <a:t>using the external merge algorithm</a:t>
            </a:r>
          </a:p>
          <a:p>
            <a:pPr marL="514350" indent="-514350">
              <a:buFont typeface="+mj-lt"/>
              <a:buAutoNum type="arabicPeriod"/>
            </a:pPr>
            <a:endParaRPr lang="en-US" b="1" i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Merge</a:t>
            </a:r>
            <a:r>
              <a:rPr lang="en-US" dirty="0" smtClean="0"/>
              <a:t> pairs of these resulting chunks…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Repeat</a:t>
            </a:r>
            <a:r>
              <a:rPr lang="en-US" dirty="0" smtClean="0"/>
              <a:t> until all merged (and sorted!)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004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sort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88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n 24"/>
          <p:cNvSpPr/>
          <p:nvPr/>
        </p:nvSpPr>
        <p:spPr>
          <a:xfrm>
            <a:off x="2600324" y="2086678"/>
            <a:ext cx="3457575" cy="2556877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Sort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2699249" y="2851021"/>
            <a:ext cx="3296832" cy="12959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655364"/>
            <a:ext cx="95413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2898" y="1734844"/>
            <a:ext cx="2295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Example: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3 Buffer pages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6-page file</a:t>
            </a:r>
            <a:endParaRPr lang="en-US" sz="2400" b="1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99034" y="1691924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690688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187074" y="320589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0800000">
            <a:off x="6187073" y="365705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844927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16639" y="296622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16226" y="365536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844928" y="2929564"/>
            <a:ext cx="3012421" cy="400110"/>
            <a:chOff x="2844928" y="2635940"/>
            <a:chExt cx="3012421" cy="400110"/>
          </a:xfrm>
        </p:grpSpPr>
        <p:sp>
          <p:nvSpPr>
            <p:cNvPr id="31" name="TextBox 30"/>
            <p:cNvSpPr txBox="1"/>
            <p:nvPr/>
          </p:nvSpPr>
          <p:spPr>
            <a:xfrm>
              <a:off x="3874097" y="2635940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33,12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03242" y="2635940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55,31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44928" y="2635940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44,10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1218460" y="5217877"/>
            <a:ext cx="10515600" cy="5414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Split into chunks small enough to </a:t>
            </a:r>
            <a:r>
              <a:rPr lang="en-US" sz="3200" b="1" dirty="0" smtClean="0"/>
              <a:t>sort </a:t>
            </a:r>
            <a:r>
              <a:rPr lang="en-US" sz="3200" b="1" smtClean="0"/>
              <a:t>in memory</a:t>
            </a:r>
            <a:endParaRPr lang="en-U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29293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n 24"/>
          <p:cNvSpPr/>
          <p:nvPr/>
        </p:nvSpPr>
        <p:spPr>
          <a:xfrm>
            <a:off x="2600324" y="2086678"/>
            <a:ext cx="3457575" cy="2556877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ounded Rectangle 32"/>
          <p:cNvSpPr/>
          <p:nvPr/>
        </p:nvSpPr>
        <p:spPr>
          <a:xfrm>
            <a:off x="2697350" y="3567917"/>
            <a:ext cx="3296832" cy="52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Sort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2699249" y="2851021"/>
            <a:ext cx="3296832" cy="52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655364"/>
            <a:ext cx="95413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99034" y="1691924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690688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187074" y="320589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0800000">
            <a:off x="6187073" y="365705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844927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16639" y="296622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16226" y="365536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844928" y="2929564"/>
            <a:ext cx="3012421" cy="400110"/>
            <a:chOff x="2844928" y="2635940"/>
            <a:chExt cx="3012421" cy="400110"/>
          </a:xfrm>
        </p:grpSpPr>
        <p:sp>
          <p:nvSpPr>
            <p:cNvPr id="31" name="TextBox 30"/>
            <p:cNvSpPr txBox="1"/>
            <p:nvPr/>
          </p:nvSpPr>
          <p:spPr>
            <a:xfrm>
              <a:off x="3874097" y="2635940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33,12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03242" y="2635940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55,31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44928" y="2635940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44,10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1218460" y="5217877"/>
            <a:ext cx="10515600" cy="5414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Split into chunks small enough to </a:t>
            </a:r>
            <a:r>
              <a:rPr lang="en-US" sz="3200" b="1" dirty="0" smtClean="0"/>
              <a:t>sort </a:t>
            </a:r>
            <a:r>
              <a:rPr lang="en-US" sz="3200" b="1" smtClean="0"/>
              <a:t>in memory</a:t>
            </a:r>
            <a:endParaRPr lang="en-US" sz="3200" b="1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182898" y="1734844"/>
            <a:ext cx="2295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Example: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3 Buffer pages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6-page file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647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5.55112E-17 L 0.44245 0.071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n 24"/>
          <p:cNvSpPr/>
          <p:nvPr/>
        </p:nvSpPr>
        <p:spPr>
          <a:xfrm>
            <a:off x="2600324" y="2086678"/>
            <a:ext cx="3457575" cy="2556877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ounded Rectangle 32"/>
          <p:cNvSpPr/>
          <p:nvPr/>
        </p:nvSpPr>
        <p:spPr>
          <a:xfrm>
            <a:off x="2697350" y="3567917"/>
            <a:ext cx="3296832" cy="52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Sort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2699249" y="2851021"/>
            <a:ext cx="3296832" cy="52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655364"/>
            <a:ext cx="95413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99034" y="1691924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690688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187074" y="320589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0800000">
            <a:off x="6187073" y="365705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844927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16639" y="296622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16226" y="365536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230969" y="3386906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33,12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434256" y="33986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55,31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10634" y="338690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44,10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1218460" y="5217877"/>
            <a:ext cx="10515600" cy="5414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Split into chunks small enough to </a:t>
            </a:r>
            <a:r>
              <a:rPr lang="en-US" sz="3200" b="1" dirty="0" smtClean="0"/>
              <a:t>sort </a:t>
            </a:r>
            <a:r>
              <a:rPr lang="en-US" sz="3200" b="1" smtClean="0"/>
              <a:t>in memory</a:t>
            </a:r>
            <a:endParaRPr lang="en-US" sz="3200" b="1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182898" y="1734844"/>
            <a:ext cx="2295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Example: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3 Buffer pages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6-page file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389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n 24"/>
          <p:cNvSpPr/>
          <p:nvPr/>
        </p:nvSpPr>
        <p:spPr>
          <a:xfrm>
            <a:off x="2600324" y="2086678"/>
            <a:ext cx="3457575" cy="2556877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ounded Rectangle 32"/>
          <p:cNvSpPr/>
          <p:nvPr/>
        </p:nvSpPr>
        <p:spPr>
          <a:xfrm>
            <a:off x="2697350" y="3567917"/>
            <a:ext cx="3296832" cy="52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Sort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2699249" y="2851021"/>
            <a:ext cx="3296832" cy="52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655364"/>
            <a:ext cx="95413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99034" y="1691924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690688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187074" y="320589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0800000">
            <a:off x="6187073" y="365705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844927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16639" y="296622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16226" y="365536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230969" y="3386906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31,33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434256" y="33986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44,55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10634" y="338690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10,12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2898" y="1734844"/>
            <a:ext cx="2295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Example: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3 Buffer pages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6-page file</a:t>
            </a:r>
            <a:endParaRPr lang="en-US" sz="2400" b="1" dirty="0">
              <a:latin typeface="+mj-lt"/>
            </a:endParaRP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1218460" y="5217877"/>
            <a:ext cx="10515600" cy="5414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Split into chunks small enough to </a:t>
            </a:r>
            <a:r>
              <a:rPr lang="en-US" sz="3200" b="1" dirty="0" smtClean="0"/>
              <a:t>sort </a:t>
            </a:r>
            <a:r>
              <a:rPr lang="en-US" sz="3200" b="1" smtClean="0"/>
              <a:t>in memory</a:t>
            </a:r>
            <a:endParaRPr lang="en-U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211219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33333E-6 L -0.42929 -0.065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71" y="-33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-0.44309 -0.0659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61" y="-331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L -0.45403 -0.070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08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n 24"/>
          <p:cNvSpPr/>
          <p:nvPr/>
        </p:nvSpPr>
        <p:spPr>
          <a:xfrm>
            <a:off x="2600324" y="2086678"/>
            <a:ext cx="3457575" cy="2556877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ounded Rectangle 32"/>
          <p:cNvSpPr/>
          <p:nvPr/>
        </p:nvSpPr>
        <p:spPr>
          <a:xfrm>
            <a:off x="2697350" y="3567917"/>
            <a:ext cx="3296832" cy="52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Sort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2699249" y="2851021"/>
            <a:ext cx="3296832" cy="52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799034" y="1691924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690688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187074" y="320589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0800000">
            <a:off x="6187073" y="365705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2216639" y="296622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16226" y="365536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844928" y="2929564"/>
            <a:ext cx="3012421" cy="400110"/>
            <a:chOff x="2844928" y="2635940"/>
            <a:chExt cx="3012421" cy="400110"/>
          </a:xfrm>
        </p:grpSpPr>
        <p:sp>
          <p:nvSpPr>
            <p:cNvPr id="31" name="TextBox 30"/>
            <p:cNvSpPr txBox="1"/>
            <p:nvPr/>
          </p:nvSpPr>
          <p:spPr>
            <a:xfrm>
              <a:off x="3874097" y="2635940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03242" y="2635940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44,55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44928" y="2635940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914078" y="4502340"/>
            <a:ext cx="253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And similarly for F</a:t>
            </a:r>
            <a:r>
              <a:rPr lang="en-US" sz="2400" baseline="-25000" dirty="0" smtClean="0"/>
              <a:t>2</a:t>
            </a:r>
            <a:endParaRPr lang="en-US" sz="2400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3874072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655364"/>
            <a:ext cx="95413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44927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212043" y="338801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426986" y="3399792"/>
            <a:ext cx="95413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004877" y="3386906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1,3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1218460" y="5217877"/>
            <a:ext cx="10515600" cy="541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3200" smtClean="0"/>
              <a:t>Split into chunks small enough to </a:t>
            </a:r>
            <a:r>
              <a:rPr lang="en-US" sz="3200" b="1" smtClean="0"/>
              <a:t>sort in memory</a:t>
            </a:r>
            <a:endParaRPr lang="en-US" sz="3200" b="1" dirty="0" smtClean="0"/>
          </a:p>
        </p:txBody>
      </p:sp>
      <p:sp>
        <p:nvSpPr>
          <p:cNvPr id="42" name="TextBox 41"/>
          <p:cNvSpPr txBox="1"/>
          <p:nvPr/>
        </p:nvSpPr>
        <p:spPr>
          <a:xfrm>
            <a:off x="182898" y="1734844"/>
            <a:ext cx="2295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Example: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3 Buffer pages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6-page file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757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0.42187 -0.039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4" y="-19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L 0.43828 -0.0391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14" y="-19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48148E-6 L 0.45338 -0.0347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9" y="-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0.42317 0.0391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59" y="194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-0.43789 0.0391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01" y="194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0.45299 0.0372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56" y="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 animBg="1"/>
      <p:bldP spid="36" grpId="1" animBg="1"/>
      <p:bldP spid="34" grpId="0" animBg="1"/>
      <p:bldP spid="34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n 24"/>
          <p:cNvSpPr/>
          <p:nvPr/>
        </p:nvSpPr>
        <p:spPr>
          <a:xfrm>
            <a:off x="2600324" y="2086678"/>
            <a:ext cx="3457575" cy="2556877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ounded Rectangle 32"/>
          <p:cNvSpPr/>
          <p:nvPr/>
        </p:nvSpPr>
        <p:spPr>
          <a:xfrm>
            <a:off x="2697350" y="3567917"/>
            <a:ext cx="3296832" cy="52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Sort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2699249" y="2851021"/>
            <a:ext cx="3296832" cy="52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799034" y="1691924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690688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187074" y="320589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0800000">
            <a:off x="6187073" y="365705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2216639" y="296622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16226" y="365536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1218460" y="5214528"/>
            <a:ext cx="10515600" cy="541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2.  Now just run the </a:t>
            </a:r>
            <a:r>
              <a:rPr lang="en-US" sz="3200" b="1" dirty="0" smtClean="0"/>
              <a:t>external merge</a:t>
            </a:r>
            <a:r>
              <a:rPr lang="en-US" sz="3200" dirty="0" smtClean="0"/>
              <a:t> algorithm &amp; we’re done!</a:t>
            </a:r>
            <a:endParaRPr lang="en-US" sz="3200" b="1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2844928" y="2929564"/>
            <a:ext cx="3012421" cy="400110"/>
            <a:chOff x="2844928" y="2635940"/>
            <a:chExt cx="3012421" cy="400110"/>
          </a:xfrm>
        </p:grpSpPr>
        <p:sp>
          <p:nvSpPr>
            <p:cNvPr id="31" name="TextBox 30"/>
            <p:cNvSpPr txBox="1"/>
            <p:nvPr/>
          </p:nvSpPr>
          <p:spPr>
            <a:xfrm>
              <a:off x="3874097" y="2635940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03242" y="2635940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44,55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44928" y="2635940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874072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655364"/>
            <a:ext cx="95413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44927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1,3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2898" y="1734844"/>
            <a:ext cx="2295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Example: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3 Buffer pages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6-page file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346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IO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For 3 buffer pages, 6 page file: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Split into </a:t>
            </a:r>
            <a:r>
              <a:rPr lang="en-US" b="1" u="sng" dirty="0" smtClean="0"/>
              <a:t>two 3-page files</a:t>
            </a:r>
            <a:r>
              <a:rPr lang="en-US" dirty="0" smtClean="0"/>
              <a:t> and </a:t>
            </a:r>
            <a:r>
              <a:rPr lang="en-US" b="1" dirty="0" smtClean="0"/>
              <a:t>sort in memory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= 1 R + 1 W for each </a:t>
            </a:r>
            <a:r>
              <a:rPr lang="en-US" b="1" dirty="0" smtClean="0"/>
              <a:t>page = </a:t>
            </a:r>
            <a:r>
              <a:rPr lang="en-US" b="1" dirty="0" smtClean="0"/>
              <a:t>2</a:t>
            </a:r>
            <a:r>
              <a:rPr lang="en-US" b="1" dirty="0" smtClean="0"/>
              <a:t>*(3 + 3) </a:t>
            </a:r>
            <a:r>
              <a:rPr lang="en-US" b="1" dirty="0" smtClean="0"/>
              <a:t>= </a:t>
            </a:r>
            <a:r>
              <a:rPr lang="en-US" b="1" dirty="0" smtClean="0"/>
              <a:t>12 </a:t>
            </a:r>
            <a:r>
              <a:rPr lang="en-US" b="1" dirty="0" smtClean="0"/>
              <a:t>IO operations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Merge</a:t>
            </a:r>
            <a:r>
              <a:rPr lang="en-US" dirty="0" smtClean="0"/>
              <a:t> each pair of sorted chunks </a:t>
            </a:r>
            <a:r>
              <a:rPr lang="en-US" b="1" i="1" dirty="0" smtClean="0"/>
              <a:t>using the external merge algorithm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= 2*(3 + 3) = 12 IO </a:t>
            </a:r>
            <a:r>
              <a:rPr lang="en-US" b="1" dirty="0" smtClean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Total cost = 24 IO</a:t>
            </a:r>
            <a:endParaRPr lang="en-US" b="1" dirty="0" smtClean="0"/>
          </a:p>
          <a:p>
            <a:pPr marL="0" indent="0">
              <a:buNone/>
            </a:pPr>
            <a:endParaRPr lang="en-US" b="1" i="1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004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sort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54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Must Preserve Consistency &amp; Isolation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8173280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The DBMS has </a:t>
            </a:r>
            <a:r>
              <a:rPr lang="en-US" dirty="0"/>
              <a:t>freedom to </a:t>
            </a:r>
            <a:r>
              <a:rPr lang="en-US" dirty="0" smtClean="0"/>
              <a:t>interleave TXNs</a:t>
            </a:r>
          </a:p>
          <a:p>
            <a:endParaRPr lang="en-US" dirty="0"/>
          </a:p>
          <a:p>
            <a:r>
              <a:rPr lang="en-US" dirty="0" smtClean="0"/>
              <a:t>However, it must pick an interleaving or </a:t>
            </a:r>
            <a:r>
              <a:rPr lang="en-US" b="1" dirty="0" smtClean="0"/>
              <a:t>schedule</a:t>
            </a:r>
            <a:r>
              <a:rPr lang="en-US" dirty="0" smtClean="0"/>
              <a:t> such that isolation and consistency are maintained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Must be </a:t>
            </a:r>
            <a:r>
              <a:rPr lang="en-US" i="1" dirty="0" smtClean="0"/>
              <a:t>as if</a:t>
            </a:r>
            <a:r>
              <a:rPr lang="en-US" dirty="0" smtClean="0"/>
              <a:t> the TXNs had executed serially!</a:t>
            </a:r>
            <a:endParaRPr lang="en-US" dirty="0"/>
          </a:p>
          <a:p>
            <a:pPr lvl="1"/>
            <a:endParaRPr lang="en-US" sz="2800" dirty="0" smtClean="0"/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28327" y="5547223"/>
            <a:ext cx="7935346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DBMS must pick a schedule which maintains isolation &amp; consistency</a:t>
            </a:r>
            <a:endParaRPr lang="en-US" sz="2800" b="1" i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06935" y="2223025"/>
            <a:ext cx="258330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“With great power comes great responsibility”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82200" y="4069189"/>
            <a:ext cx="99610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A</a:t>
            </a:r>
            <a:r>
              <a:rPr lang="en-US" sz="3200" b="1" u="sng" dirty="0" smtClean="0">
                <a:latin typeface="+mj-lt"/>
              </a:rPr>
              <a:t>CI</a:t>
            </a:r>
            <a:r>
              <a:rPr lang="en-US" sz="3200" dirty="0" smtClean="0">
                <a:latin typeface="+mj-lt"/>
              </a:rPr>
              <a:t>D</a:t>
            </a:r>
            <a:endParaRPr lang="en-US" sz="32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989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Concurrency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947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External Merge Sort on Larger Files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436783" y="2085749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500657" y="2470975"/>
            <a:ext cx="2128680" cy="36994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093923" y="1793054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4718" y="2629977"/>
            <a:ext cx="1945043" cy="261610"/>
            <a:chOff x="2844928" y="2635940"/>
            <a:chExt cx="3012421" cy="405173"/>
          </a:xfrm>
        </p:grpSpPr>
        <p:sp>
          <p:nvSpPr>
            <p:cNvPr id="31" name="TextBox 3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262498" y="309860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18,43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3702" y="309860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4717" y="309860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45,38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251940" y="1597070"/>
            <a:ext cx="2586398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Assume we still only have </a:t>
            </a:r>
            <a:r>
              <a:rPr lang="en-US" sz="2400" i="1" dirty="0" smtClean="0">
                <a:latin typeface="+mj-lt"/>
              </a:rPr>
              <a:t>3</a:t>
            </a:r>
            <a:r>
              <a:rPr lang="en-US" sz="2400" dirty="0" smtClean="0">
                <a:latin typeface="+mj-lt"/>
              </a:rPr>
              <a:t> buffer pages </a:t>
            </a:r>
            <a:r>
              <a:rPr lang="en-US" sz="2400" i="1" dirty="0" smtClean="0">
                <a:latin typeface="+mj-lt"/>
              </a:rPr>
              <a:t>(Buffer not pictured)</a:t>
            </a:r>
            <a:endParaRPr lang="en-US" sz="2400" i="1" dirty="0">
              <a:latin typeface="+mj-lt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594718" y="3528831"/>
            <a:ext cx="1945043" cy="261610"/>
            <a:chOff x="2844928" y="2635940"/>
            <a:chExt cx="3012421" cy="405173"/>
          </a:xfrm>
        </p:grpSpPr>
        <p:sp>
          <p:nvSpPr>
            <p:cNvPr id="43" name="TextBox 42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47,55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262499" y="399746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23702" y="399746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23,20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4717" y="399746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41,3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591445" y="4421815"/>
            <a:ext cx="1945043" cy="261610"/>
            <a:chOff x="2844928" y="2635940"/>
            <a:chExt cx="3012421" cy="405173"/>
          </a:xfrm>
        </p:grpSpPr>
        <p:sp>
          <p:nvSpPr>
            <p:cNvPr id="61" name="TextBox 6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39,55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42,46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259226" y="4890446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20429" y="4890446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91444" y="4890446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588172" y="5325261"/>
            <a:ext cx="1945043" cy="261610"/>
            <a:chOff x="2844928" y="2635940"/>
            <a:chExt cx="3012421" cy="405173"/>
          </a:xfrm>
        </p:grpSpPr>
        <p:sp>
          <p:nvSpPr>
            <p:cNvPr id="70" name="TextBox 69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48,33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44,40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255953" y="579389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17156" y="579389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88171" y="579389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16,31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60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External Merge Sort on Larger Files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436783" y="2085749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ounded Rectangle 32"/>
          <p:cNvSpPr/>
          <p:nvPr/>
        </p:nvSpPr>
        <p:spPr>
          <a:xfrm>
            <a:off x="499430" y="3042146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00657" y="2579264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093923" y="1793054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4718" y="2629977"/>
            <a:ext cx="1945043" cy="261610"/>
            <a:chOff x="2844928" y="2635940"/>
            <a:chExt cx="3012421" cy="405173"/>
          </a:xfrm>
        </p:grpSpPr>
        <p:sp>
          <p:nvSpPr>
            <p:cNvPr id="31" name="TextBox 3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262498" y="309860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18,43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3702" y="309860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4717" y="309860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45,38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99430" y="3941000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00657" y="3478118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594718" y="3528831"/>
            <a:ext cx="1945043" cy="261610"/>
            <a:chOff x="2844928" y="2635940"/>
            <a:chExt cx="3012421" cy="405173"/>
          </a:xfrm>
        </p:grpSpPr>
        <p:sp>
          <p:nvSpPr>
            <p:cNvPr id="43" name="TextBox 42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47,55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262499" y="399746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23702" y="399746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23,20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4717" y="399746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41,3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96157" y="4833984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497384" y="4371102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91445" y="4421815"/>
            <a:ext cx="1945043" cy="261610"/>
            <a:chOff x="2844928" y="2635940"/>
            <a:chExt cx="3012421" cy="405173"/>
          </a:xfrm>
        </p:grpSpPr>
        <p:sp>
          <p:nvSpPr>
            <p:cNvPr id="61" name="TextBox 6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39,55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42,46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259226" y="4890446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20429" y="4890446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91444" y="4890446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92884" y="5737430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494111" y="5274548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588172" y="5325261"/>
            <a:ext cx="1945043" cy="261610"/>
            <a:chOff x="2844928" y="2635940"/>
            <a:chExt cx="3012421" cy="405173"/>
          </a:xfrm>
        </p:grpSpPr>
        <p:sp>
          <p:nvSpPr>
            <p:cNvPr id="70" name="TextBox 69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48,33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44,40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255953" y="579389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17156" y="579389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88171" y="579389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16,31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8791" y="2198748"/>
            <a:ext cx="4983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Split into files small enough to sort in buffer…</a:t>
            </a:r>
            <a:endParaRPr lang="en-US" sz="2800" dirty="0"/>
          </a:p>
        </p:txBody>
      </p:sp>
      <p:sp>
        <p:nvSpPr>
          <p:cNvPr id="46" name="TextBox 45"/>
          <p:cNvSpPr txBox="1"/>
          <p:nvPr/>
        </p:nvSpPr>
        <p:spPr>
          <a:xfrm>
            <a:off x="9251940" y="1597070"/>
            <a:ext cx="2586398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Assume we still only have </a:t>
            </a:r>
            <a:r>
              <a:rPr lang="en-US" sz="2400" i="1" dirty="0" smtClean="0">
                <a:latin typeface="+mj-lt"/>
              </a:rPr>
              <a:t>3</a:t>
            </a:r>
            <a:r>
              <a:rPr lang="en-US" sz="2400" dirty="0" smtClean="0">
                <a:latin typeface="+mj-lt"/>
              </a:rPr>
              <a:t> buffer pages </a:t>
            </a:r>
            <a:r>
              <a:rPr lang="en-US" sz="2400" i="1" dirty="0" smtClean="0">
                <a:latin typeface="+mj-lt"/>
              </a:rPr>
              <a:t>(Buffer not pictured)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26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External Merge Sort on Larger Files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436783" y="2085749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ounded Rectangle 32"/>
          <p:cNvSpPr/>
          <p:nvPr/>
        </p:nvSpPr>
        <p:spPr>
          <a:xfrm>
            <a:off x="499430" y="3042146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00657" y="2579264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093923" y="1793054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4718" y="2629977"/>
            <a:ext cx="1945043" cy="261610"/>
            <a:chOff x="2844928" y="2635940"/>
            <a:chExt cx="3012421" cy="405173"/>
          </a:xfrm>
        </p:grpSpPr>
        <p:sp>
          <p:nvSpPr>
            <p:cNvPr id="31" name="TextBox 3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262495" y="309860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3702" y="309860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43,45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4717" y="309860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99430" y="3941000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00657" y="3478118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594718" y="3528831"/>
            <a:ext cx="1945043" cy="261610"/>
            <a:chOff x="2844928" y="2635940"/>
            <a:chExt cx="3012421" cy="405173"/>
          </a:xfrm>
        </p:grpSpPr>
        <p:sp>
          <p:nvSpPr>
            <p:cNvPr id="43" name="TextBox 42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47,55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262496" y="399746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20,22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23702" y="399746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23,41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4717" y="399746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3,18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96157" y="4833984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497384" y="4371102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91445" y="4421815"/>
            <a:ext cx="1945043" cy="261610"/>
            <a:chOff x="2844928" y="2635940"/>
            <a:chExt cx="3012421" cy="405173"/>
          </a:xfrm>
        </p:grpSpPr>
        <p:sp>
          <p:nvSpPr>
            <p:cNvPr id="61" name="TextBox 6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39,42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46,55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259226" y="4890446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20429" y="4890446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91444" y="4890446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92884" y="5737430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494111" y="5274548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588172" y="5325261"/>
            <a:ext cx="1945043" cy="261610"/>
            <a:chOff x="2844928" y="2635940"/>
            <a:chExt cx="3012421" cy="405173"/>
          </a:xfrm>
        </p:grpSpPr>
        <p:sp>
          <p:nvSpPr>
            <p:cNvPr id="70" name="TextBox 69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33,40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44,48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255952" y="579389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17156" y="579389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88171" y="579389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16,18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8791" y="2198748"/>
            <a:ext cx="4983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Split into files small enough to sort in buffer… and sort</a:t>
            </a:r>
            <a:endParaRPr lang="en-US" sz="2800" dirty="0"/>
          </a:p>
        </p:txBody>
      </p:sp>
      <p:sp>
        <p:nvSpPr>
          <p:cNvPr id="46" name="TextBox 45"/>
          <p:cNvSpPr txBox="1"/>
          <p:nvPr/>
        </p:nvSpPr>
        <p:spPr>
          <a:xfrm>
            <a:off x="9251940" y="1597070"/>
            <a:ext cx="2586398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Assume we still only have </a:t>
            </a:r>
            <a:r>
              <a:rPr lang="en-US" sz="2400" i="1" dirty="0" smtClean="0">
                <a:latin typeface="+mj-lt"/>
              </a:rPr>
              <a:t>3</a:t>
            </a:r>
            <a:r>
              <a:rPr lang="en-US" sz="2400" dirty="0" smtClean="0">
                <a:latin typeface="+mj-lt"/>
              </a:rPr>
              <a:t> buffer pages </a:t>
            </a:r>
            <a:r>
              <a:rPr lang="en-US" sz="2400" i="1" dirty="0" smtClean="0">
                <a:latin typeface="+mj-lt"/>
              </a:rPr>
              <a:t>(Buffer not pictured)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608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External Merge Sort on Larger Files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436783" y="2085749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ounded Rectangle 32"/>
          <p:cNvSpPr/>
          <p:nvPr/>
        </p:nvSpPr>
        <p:spPr>
          <a:xfrm>
            <a:off x="499430" y="3042146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00657" y="2579264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093923" y="1793054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4718" y="2629977"/>
            <a:ext cx="1945043" cy="261610"/>
            <a:chOff x="2844928" y="2635940"/>
            <a:chExt cx="3012421" cy="405173"/>
          </a:xfrm>
        </p:grpSpPr>
        <p:sp>
          <p:nvSpPr>
            <p:cNvPr id="31" name="TextBox 3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262495" y="309860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3702" y="309860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43,45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4717" y="309860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99430" y="3941000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00657" y="3478118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594718" y="3528831"/>
            <a:ext cx="1945043" cy="261610"/>
            <a:chOff x="2844928" y="2635940"/>
            <a:chExt cx="3012421" cy="405173"/>
          </a:xfrm>
        </p:grpSpPr>
        <p:sp>
          <p:nvSpPr>
            <p:cNvPr id="43" name="TextBox 42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47,55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262496" y="399746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20,22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23702" y="399746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23,41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4717" y="399746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3,18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96157" y="4833984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497384" y="4371102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91445" y="4421815"/>
            <a:ext cx="1945043" cy="261610"/>
            <a:chOff x="2844928" y="2635940"/>
            <a:chExt cx="3012421" cy="405173"/>
          </a:xfrm>
        </p:grpSpPr>
        <p:sp>
          <p:nvSpPr>
            <p:cNvPr id="61" name="TextBox 6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39,42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46,55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259226" y="4890446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20429" y="4890446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91444" y="4890446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92884" y="5737430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494111" y="5274548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588172" y="5325261"/>
            <a:ext cx="1945043" cy="261610"/>
            <a:chOff x="2844928" y="2635940"/>
            <a:chExt cx="3012421" cy="405173"/>
          </a:xfrm>
        </p:grpSpPr>
        <p:sp>
          <p:nvSpPr>
            <p:cNvPr id="70" name="TextBox 69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33,40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44,48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255952" y="579389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17156" y="579389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88171" y="579389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16,18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74100" y="3360218"/>
            <a:ext cx="26012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dirty="0" smtClean="0"/>
              <a:t>. Now merge pairs of (sorted) files… </a:t>
            </a:r>
            <a:r>
              <a:rPr lang="en-US" sz="2800" b="1" dirty="0" smtClean="0"/>
              <a:t>the resulting files will be sorted!</a:t>
            </a:r>
            <a:endParaRPr lang="en-US" sz="2800" b="1" dirty="0"/>
          </a:p>
        </p:txBody>
      </p:sp>
      <p:sp>
        <p:nvSpPr>
          <p:cNvPr id="46" name="Can 45"/>
          <p:cNvSpPr/>
          <p:nvPr/>
        </p:nvSpPr>
        <p:spPr>
          <a:xfrm>
            <a:off x="3375999" y="2063241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1" name="Rounded Rectangle 50"/>
          <p:cNvSpPr/>
          <p:nvPr/>
        </p:nvSpPr>
        <p:spPr>
          <a:xfrm>
            <a:off x="3439873" y="2556756"/>
            <a:ext cx="2128680" cy="82438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033139" y="1770546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3533934" y="2607469"/>
            <a:ext cx="1945043" cy="261610"/>
            <a:chOff x="2844928" y="2635940"/>
            <a:chExt cx="3012421" cy="405173"/>
          </a:xfrm>
        </p:grpSpPr>
        <p:sp>
          <p:nvSpPr>
            <p:cNvPr id="54" name="TextBox 53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18,24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27,31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201711" y="3076100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43,44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862918" y="3076100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45,55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533933" y="3076100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33,38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439873" y="3455609"/>
            <a:ext cx="2128680" cy="81980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3533934" y="3506323"/>
            <a:ext cx="1945043" cy="261610"/>
            <a:chOff x="2844928" y="2635940"/>
            <a:chExt cx="3012421" cy="405173"/>
          </a:xfrm>
        </p:grpSpPr>
        <p:sp>
          <p:nvSpPr>
            <p:cNvPr id="82" name="TextBox 81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12,18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20,22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3,10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4201712" y="3974954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33,41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862918" y="3974954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47,55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533933" y="3974954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3436600" y="4348594"/>
            <a:ext cx="2128680" cy="82438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3530661" y="4399307"/>
            <a:ext cx="1945043" cy="261610"/>
            <a:chOff x="2844928" y="2635940"/>
            <a:chExt cx="3012421" cy="405173"/>
          </a:xfrm>
        </p:grpSpPr>
        <p:sp>
          <p:nvSpPr>
            <p:cNvPr id="91" name="TextBox 9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18,23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24,27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1,3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4198442" y="486793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39,42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859645" y="486793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46,55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530660" y="486793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31,33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3433327" y="5252040"/>
            <a:ext cx="2128680" cy="80124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/>
          <p:cNvGrpSpPr/>
          <p:nvPr/>
        </p:nvGrpSpPr>
        <p:grpSpPr>
          <a:xfrm>
            <a:off x="3527388" y="5302753"/>
            <a:ext cx="1945043" cy="261610"/>
            <a:chOff x="2844928" y="2635940"/>
            <a:chExt cx="3012421" cy="405173"/>
          </a:xfrm>
        </p:grpSpPr>
        <p:sp>
          <p:nvSpPr>
            <p:cNvPr id="100" name="TextBox 99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16,18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22,24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4195168" y="5771384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33,40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856372" y="5771384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44,48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527387" y="5771384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2763311" y="3941001"/>
            <a:ext cx="516532" cy="45830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9251940" y="1597070"/>
            <a:ext cx="2586398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Assume we still only have </a:t>
            </a:r>
            <a:r>
              <a:rPr lang="en-US" sz="2400" i="1" dirty="0" smtClean="0">
                <a:latin typeface="+mj-lt"/>
              </a:rPr>
              <a:t>3</a:t>
            </a:r>
            <a:r>
              <a:rPr lang="en-US" sz="2400" dirty="0" smtClean="0">
                <a:latin typeface="+mj-lt"/>
              </a:rPr>
              <a:t> buffer pages </a:t>
            </a:r>
            <a:r>
              <a:rPr lang="en-US" sz="2400" i="1" dirty="0" smtClean="0">
                <a:latin typeface="+mj-lt"/>
              </a:rPr>
              <a:t>(Buffer not pictured)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773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External Merge Sort on Larger Files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436783" y="2085749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ounded Rectangle 32"/>
          <p:cNvSpPr/>
          <p:nvPr/>
        </p:nvSpPr>
        <p:spPr>
          <a:xfrm>
            <a:off x="499430" y="3042146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00657" y="2579264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093923" y="1793054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4718" y="2629977"/>
            <a:ext cx="1945043" cy="261610"/>
            <a:chOff x="2844928" y="2635940"/>
            <a:chExt cx="3012421" cy="405173"/>
          </a:xfrm>
        </p:grpSpPr>
        <p:sp>
          <p:nvSpPr>
            <p:cNvPr id="31" name="TextBox 3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262495" y="309860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3702" y="309860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43,45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4717" y="309860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99430" y="3941000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00657" y="3478118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594718" y="3528831"/>
            <a:ext cx="1945043" cy="261610"/>
            <a:chOff x="2844928" y="2635940"/>
            <a:chExt cx="3012421" cy="405173"/>
          </a:xfrm>
        </p:grpSpPr>
        <p:sp>
          <p:nvSpPr>
            <p:cNvPr id="43" name="TextBox 42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47,55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262496" y="399746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20,22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23702" y="399746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23,41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4717" y="399746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3,18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96157" y="4833984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497384" y="4371102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91445" y="4421815"/>
            <a:ext cx="1945043" cy="261610"/>
            <a:chOff x="2844928" y="2635940"/>
            <a:chExt cx="3012421" cy="405173"/>
          </a:xfrm>
        </p:grpSpPr>
        <p:sp>
          <p:nvSpPr>
            <p:cNvPr id="61" name="TextBox 6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39,42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46,55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259226" y="4890446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20429" y="4890446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91444" y="4890446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92884" y="5737430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494111" y="5274548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588172" y="5325261"/>
            <a:ext cx="1945043" cy="261610"/>
            <a:chOff x="2844928" y="2635940"/>
            <a:chExt cx="3012421" cy="405173"/>
          </a:xfrm>
        </p:grpSpPr>
        <p:sp>
          <p:nvSpPr>
            <p:cNvPr id="70" name="TextBox 69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33,40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44,48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255952" y="579389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17156" y="579389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88171" y="579389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16,18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27664" y="3790659"/>
            <a:ext cx="260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3. And repeat…</a:t>
            </a:r>
            <a:endParaRPr lang="en-US" sz="2800" b="1" dirty="0"/>
          </a:p>
        </p:txBody>
      </p:sp>
      <p:sp>
        <p:nvSpPr>
          <p:cNvPr id="46" name="Can 45"/>
          <p:cNvSpPr/>
          <p:nvPr/>
        </p:nvSpPr>
        <p:spPr>
          <a:xfrm>
            <a:off x="3375999" y="2063241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1" name="Rounded Rectangle 50"/>
          <p:cNvSpPr/>
          <p:nvPr/>
        </p:nvSpPr>
        <p:spPr>
          <a:xfrm>
            <a:off x="3439873" y="2556756"/>
            <a:ext cx="2128680" cy="82438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033139" y="1770546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3533934" y="2607469"/>
            <a:ext cx="1945043" cy="261610"/>
            <a:chOff x="2844928" y="2635940"/>
            <a:chExt cx="3012421" cy="405173"/>
          </a:xfrm>
        </p:grpSpPr>
        <p:sp>
          <p:nvSpPr>
            <p:cNvPr id="54" name="TextBox 53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18,24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27,31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201711" y="3076100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43,44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862918" y="3076100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45,55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533933" y="3076100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33,38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439873" y="3455609"/>
            <a:ext cx="2128680" cy="81980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3533934" y="3506323"/>
            <a:ext cx="1945043" cy="261610"/>
            <a:chOff x="2844928" y="2635940"/>
            <a:chExt cx="3012421" cy="405173"/>
          </a:xfrm>
        </p:grpSpPr>
        <p:sp>
          <p:nvSpPr>
            <p:cNvPr id="82" name="TextBox 81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12,18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20,22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3,10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4201712" y="3974954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33,41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862918" y="3974954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47,55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533933" y="3974954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3436600" y="4348594"/>
            <a:ext cx="2128680" cy="82438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3530661" y="4399307"/>
            <a:ext cx="1945043" cy="261610"/>
            <a:chOff x="2844928" y="2635940"/>
            <a:chExt cx="3012421" cy="405173"/>
          </a:xfrm>
        </p:grpSpPr>
        <p:sp>
          <p:nvSpPr>
            <p:cNvPr id="91" name="TextBox 9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18,23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24,27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1,3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4198442" y="486793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39,42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859645" y="486793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46,55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530660" y="486793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31,33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3433327" y="5252040"/>
            <a:ext cx="2128680" cy="80124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/>
          <p:cNvGrpSpPr/>
          <p:nvPr/>
        </p:nvGrpSpPr>
        <p:grpSpPr>
          <a:xfrm>
            <a:off x="3527388" y="5302753"/>
            <a:ext cx="1945043" cy="261610"/>
            <a:chOff x="2844928" y="2635940"/>
            <a:chExt cx="3012421" cy="405173"/>
          </a:xfrm>
        </p:grpSpPr>
        <p:sp>
          <p:nvSpPr>
            <p:cNvPr id="100" name="TextBox 99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16,18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22,24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4195168" y="5771384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33,40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856372" y="5771384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44,48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527387" y="5771384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2763311" y="3941001"/>
            <a:ext cx="516532" cy="45830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an 87"/>
          <p:cNvSpPr/>
          <p:nvPr/>
        </p:nvSpPr>
        <p:spPr>
          <a:xfrm>
            <a:off x="6299374" y="2085749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7" name="Rounded Rectangle 96"/>
          <p:cNvSpPr/>
          <p:nvPr/>
        </p:nvSpPr>
        <p:spPr>
          <a:xfrm>
            <a:off x="6363248" y="2579264"/>
            <a:ext cx="2128680" cy="171277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6956514" y="1793054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6457309" y="2629977"/>
            <a:ext cx="1945043" cy="261610"/>
            <a:chOff x="2844928" y="2635940"/>
            <a:chExt cx="3012421" cy="405173"/>
          </a:xfrm>
        </p:grpSpPr>
        <p:sp>
          <p:nvSpPr>
            <p:cNvPr id="108" name="TextBox 107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12,18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3,10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7125086" y="309860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22,23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786293" y="309860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457308" y="309860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18,20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6457309" y="3528831"/>
            <a:ext cx="1945043" cy="261610"/>
            <a:chOff x="2844928" y="2635940"/>
            <a:chExt cx="3012421" cy="405173"/>
          </a:xfrm>
        </p:grpSpPr>
        <p:sp>
          <p:nvSpPr>
            <p:cNvPr id="116" name="TextBox 115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33,33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38,41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31,31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7125087" y="399746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45,47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786293" y="399746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55,55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457308" y="399746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43,44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6359975" y="4371101"/>
            <a:ext cx="2128680" cy="178539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/>
          <p:cNvGrpSpPr/>
          <p:nvPr/>
        </p:nvGrpSpPr>
        <p:grpSpPr>
          <a:xfrm>
            <a:off x="6454036" y="4421815"/>
            <a:ext cx="1945043" cy="261610"/>
            <a:chOff x="2844928" y="2635940"/>
            <a:chExt cx="3012421" cy="405173"/>
          </a:xfrm>
        </p:grpSpPr>
        <p:sp>
          <p:nvSpPr>
            <p:cNvPr id="124" name="TextBox 123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16,18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1,3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7121817" y="4890446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783020" y="4890446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6454035" y="4890446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6450763" y="5325261"/>
            <a:ext cx="1945043" cy="261610"/>
            <a:chOff x="2844928" y="2635940"/>
            <a:chExt cx="3012421" cy="405173"/>
          </a:xfrm>
        </p:grpSpPr>
        <p:sp>
          <p:nvSpPr>
            <p:cNvPr id="132" name="TextBox 131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33,39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27,31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7118543" y="579389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44,46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7779747" y="579389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48,55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450762" y="579389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40,42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8" name="Right Arrow 137"/>
          <p:cNvSpPr/>
          <p:nvPr/>
        </p:nvSpPr>
        <p:spPr>
          <a:xfrm>
            <a:off x="5686686" y="3963509"/>
            <a:ext cx="516532" cy="45830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/>
          <p:cNvSpPr txBox="1"/>
          <p:nvPr/>
        </p:nvSpPr>
        <p:spPr>
          <a:xfrm>
            <a:off x="9251940" y="1597070"/>
            <a:ext cx="2586398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Assume we still only have </a:t>
            </a:r>
            <a:r>
              <a:rPr lang="en-US" sz="2400" i="1" dirty="0" smtClean="0">
                <a:latin typeface="+mj-lt"/>
              </a:rPr>
              <a:t>3</a:t>
            </a:r>
            <a:r>
              <a:rPr lang="en-US" sz="2400" dirty="0" smtClean="0">
                <a:latin typeface="+mj-lt"/>
              </a:rPr>
              <a:t> buffer pages </a:t>
            </a:r>
            <a:r>
              <a:rPr lang="en-US" sz="2400" i="1" dirty="0" smtClean="0">
                <a:latin typeface="+mj-lt"/>
              </a:rPr>
              <a:t>(Buffer not pictured)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14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External Merge Sort on Larger Files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436783" y="2085749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ounded Rectangle 32"/>
          <p:cNvSpPr/>
          <p:nvPr/>
        </p:nvSpPr>
        <p:spPr>
          <a:xfrm>
            <a:off x="499430" y="3042146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00657" y="2579264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093923" y="1793054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4718" y="2629977"/>
            <a:ext cx="1945043" cy="261610"/>
            <a:chOff x="2844928" y="2635940"/>
            <a:chExt cx="3012421" cy="405173"/>
          </a:xfrm>
        </p:grpSpPr>
        <p:sp>
          <p:nvSpPr>
            <p:cNvPr id="31" name="TextBox 3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262495" y="309860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3702" y="309860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43,45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4717" y="309860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99430" y="3941000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00657" y="3478118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594718" y="3528831"/>
            <a:ext cx="1945043" cy="261610"/>
            <a:chOff x="2844928" y="2635940"/>
            <a:chExt cx="3012421" cy="405173"/>
          </a:xfrm>
        </p:grpSpPr>
        <p:sp>
          <p:nvSpPr>
            <p:cNvPr id="43" name="TextBox 42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47,55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262496" y="399746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20,22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23702" y="399746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23,41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4717" y="399746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3,18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96157" y="4833984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497384" y="4371102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91445" y="4421815"/>
            <a:ext cx="1945043" cy="261610"/>
            <a:chOff x="2844928" y="2635940"/>
            <a:chExt cx="3012421" cy="405173"/>
          </a:xfrm>
        </p:grpSpPr>
        <p:sp>
          <p:nvSpPr>
            <p:cNvPr id="61" name="TextBox 6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39,42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46,55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259226" y="4890446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20429" y="4890446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91444" y="4890446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92884" y="5737430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494111" y="5274548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588172" y="5325261"/>
            <a:ext cx="1945043" cy="261610"/>
            <a:chOff x="2844928" y="2635940"/>
            <a:chExt cx="3012421" cy="405173"/>
          </a:xfrm>
        </p:grpSpPr>
        <p:sp>
          <p:nvSpPr>
            <p:cNvPr id="70" name="TextBox 69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33,40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44,48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255952" y="579389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17156" y="579389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88171" y="579389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16,18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67267" y="6248819"/>
            <a:ext cx="260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4</a:t>
            </a:r>
            <a:r>
              <a:rPr lang="en-US" sz="2800" dirty="0" smtClean="0"/>
              <a:t>. And repeat!</a:t>
            </a:r>
            <a:endParaRPr lang="en-US" sz="2800" b="1" dirty="0"/>
          </a:p>
        </p:txBody>
      </p:sp>
      <p:sp>
        <p:nvSpPr>
          <p:cNvPr id="46" name="Can 45"/>
          <p:cNvSpPr/>
          <p:nvPr/>
        </p:nvSpPr>
        <p:spPr>
          <a:xfrm>
            <a:off x="3375999" y="2063241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1" name="Rounded Rectangle 50"/>
          <p:cNvSpPr/>
          <p:nvPr/>
        </p:nvSpPr>
        <p:spPr>
          <a:xfrm>
            <a:off x="3439873" y="2556756"/>
            <a:ext cx="2128680" cy="82438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033139" y="1770546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3533934" y="2607469"/>
            <a:ext cx="1945043" cy="261610"/>
            <a:chOff x="2844928" y="2635940"/>
            <a:chExt cx="3012421" cy="405173"/>
          </a:xfrm>
        </p:grpSpPr>
        <p:sp>
          <p:nvSpPr>
            <p:cNvPr id="54" name="TextBox 53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18,24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27,31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201711" y="3076100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43,44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862918" y="3076100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45,55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533933" y="3076100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33,38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439873" y="3455609"/>
            <a:ext cx="2128680" cy="81980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3533934" y="3506323"/>
            <a:ext cx="1945043" cy="261610"/>
            <a:chOff x="2844928" y="2635940"/>
            <a:chExt cx="3012421" cy="405173"/>
          </a:xfrm>
        </p:grpSpPr>
        <p:sp>
          <p:nvSpPr>
            <p:cNvPr id="82" name="TextBox 81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12,18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20,22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3,10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4201712" y="3974954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33,41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862918" y="3974954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47,55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533933" y="3974954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3436600" y="4348594"/>
            <a:ext cx="2128680" cy="82438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3530661" y="4399307"/>
            <a:ext cx="1945043" cy="261610"/>
            <a:chOff x="2844928" y="2635940"/>
            <a:chExt cx="3012421" cy="405173"/>
          </a:xfrm>
        </p:grpSpPr>
        <p:sp>
          <p:nvSpPr>
            <p:cNvPr id="91" name="TextBox 9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18,23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24,27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1,3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4198442" y="486793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39,42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859645" y="486793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46,55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530660" y="486793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31,33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3433327" y="5252040"/>
            <a:ext cx="2128680" cy="80124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/>
          <p:cNvGrpSpPr/>
          <p:nvPr/>
        </p:nvGrpSpPr>
        <p:grpSpPr>
          <a:xfrm>
            <a:off x="3527388" y="5302753"/>
            <a:ext cx="1945043" cy="261610"/>
            <a:chOff x="2844928" y="2635940"/>
            <a:chExt cx="3012421" cy="405173"/>
          </a:xfrm>
        </p:grpSpPr>
        <p:sp>
          <p:nvSpPr>
            <p:cNvPr id="100" name="TextBox 99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16,18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22,24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4195168" y="5771384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33,40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856372" y="5771384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44,48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527387" y="5771384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2763311" y="3941001"/>
            <a:ext cx="516532" cy="45830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an 87"/>
          <p:cNvSpPr/>
          <p:nvPr/>
        </p:nvSpPr>
        <p:spPr>
          <a:xfrm>
            <a:off x="6299374" y="2085749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7" name="Rounded Rectangle 96"/>
          <p:cNvSpPr/>
          <p:nvPr/>
        </p:nvSpPr>
        <p:spPr>
          <a:xfrm>
            <a:off x="6363248" y="2579264"/>
            <a:ext cx="2128680" cy="171277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6956514" y="1793054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6457309" y="2629977"/>
            <a:ext cx="1945043" cy="261610"/>
            <a:chOff x="2844928" y="2635940"/>
            <a:chExt cx="3012421" cy="405173"/>
          </a:xfrm>
        </p:grpSpPr>
        <p:sp>
          <p:nvSpPr>
            <p:cNvPr id="108" name="TextBox 107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12,18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3,10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7125086" y="309860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22,23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786293" y="309860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457308" y="309860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18,20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6457309" y="3528831"/>
            <a:ext cx="1945043" cy="261610"/>
            <a:chOff x="2844928" y="2635940"/>
            <a:chExt cx="3012421" cy="405173"/>
          </a:xfrm>
        </p:grpSpPr>
        <p:sp>
          <p:nvSpPr>
            <p:cNvPr id="116" name="TextBox 115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33,33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38,41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31,31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7125087" y="399746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45,47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786293" y="399746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55,55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457308" y="399746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43,44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6359975" y="4371101"/>
            <a:ext cx="2128680" cy="178539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/>
          <p:cNvGrpSpPr/>
          <p:nvPr/>
        </p:nvGrpSpPr>
        <p:grpSpPr>
          <a:xfrm>
            <a:off x="6454036" y="4421815"/>
            <a:ext cx="1945043" cy="261610"/>
            <a:chOff x="2844928" y="2635940"/>
            <a:chExt cx="3012421" cy="405173"/>
          </a:xfrm>
        </p:grpSpPr>
        <p:sp>
          <p:nvSpPr>
            <p:cNvPr id="124" name="TextBox 123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16,18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1,3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7121817" y="4890446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783020" y="4890446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6454035" y="4890446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6450763" y="5325261"/>
            <a:ext cx="1945043" cy="261610"/>
            <a:chOff x="2844928" y="2635940"/>
            <a:chExt cx="3012421" cy="405173"/>
          </a:xfrm>
        </p:grpSpPr>
        <p:sp>
          <p:nvSpPr>
            <p:cNvPr id="132" name="TextBox 131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33,39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27,31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7118543" y="579389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44,46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7779747" y="579389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48,55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450762" y="579389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40,42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8" name="Right Arrow 137"/>
          <p:cNvSpPr/>
          <p:nvPr/>
        </p:nvSpPr>
        <p:spPr>
          <a:xfrm>
            <a:off x="5686686" y="3963509"/>
            <a:ext cx="516532" cy="45830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an 113"/>
          <p:cNvSpPr/>
          <p:nvPr/>
        </p:nvSpPr>
        <p:spPr>
          <a:xfrm>
            <a:off x="9232726" y="2085749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0" name="Rounded Rectangle 129"/>
          <p:cNvSpPr/>
          <p:nvPr/>
        </p:nvSpPr>
        <p:spPr>
          <a:xfrm>
            <a:off x="9296600" y="2579264"/>
            <a:ext cx="2128680" cy="357723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/>
          <p:cNvSpPr txBox="1"/>
          <p:nvPr/>
        </p:nvSpPr>
        <p:spPr>
          <a:xfrm>
            <a:off x="9889866" y="1793054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9390661" y="2629977"/>
            <a:ext cx="1945043" cy="261610"/>
            <a:chOff x="2844928" y="2635940"/>
            <a:chExt cx="3012421" cy="405173"/>
          </a:xfrm>
        </p:grpSpPr>
        <p:sp>
          <p:nvSpPr>
            <p:cNvPr id="141" name="TextBox 14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3,10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1,3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10058438" y="309860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12,16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0719645" y="309860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18,18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9390660" y="309860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12,12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47" name="Group 146"/>
          <p:cNvGrpSpPr/>
          <p:nvPr/>
        </p:nvGrpSpPr>
        <p:grpSpPr>
          <a:xfrm>
            <a:off x="9390661" y="3528831"/>
            <a:ext cx="1945043" cy="261610"/>
            <a:chOff x="2844928" y="2635940"/>
            <a:chExt cx="3012421" cy="405173"/>
          </a:xfrm>
        </p:grpSpPr>
        <p:sp>
          <p:nvSpPr>
            <p:cNvPr id="148" name="TextBox 147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20,22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22,23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18,18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51" name="TextBox 150"/>
          <p:cNvSpPr txBox="1"/>
          <p:nvPr/>
        </p:nvSpPr>
        <p:spPr>
          <a:xfrm>
            <a:off x="10058439" y="399746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10719645" y="399746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9390660" y="399746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9387388" y="4421815"/>
            <a:ext cx="1945043" cy="261610"/>
            <a:chOff x="2844928" y="2635940"/>
            <a:chExt cx="3012421" cy="405173"/>
          </a:xfrm>
        </p:grpSpPr>
        <p:sp>
          <p:nvSpPr>
            <p:cNvPr id="156" name="TextBox 155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31,31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27,31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10055169" y="4890446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33,38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10716372" y="4890446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39,40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9387387" y="4890446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33,33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62" name="Group 161"/>
          <p:cNvGrpSpPr/>
          <p:nvPr/>
        </p:nvGrpSpPr>
        <p:grpSpPr>
          <a:xfrm>
            <a:off x="9384115" y="5325261"/>
            <a:ext cx="1945043" cy="261610"/>
            <a:chOff x="2844928" y="2635940"/>
            <a:chExt cx="3012421" cy="405173"/>
          </a:xfrm>
        </p:grpSpPr>
        <p:sp>
          <p:nvSpPr>
            <p:cNvPr id="163" name="TextBox 162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43,44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44,45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41,42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66" name="TextBox 165"/>
          <p:cNvSpPr txBox="1"/>
          <p:nvPr/>
        </p:nvSpPr>
        <p:spPr>
          <a:xfrm>
            <a:off x="10051895" y="579389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48,55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10713099" y="579389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55,55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9384114" y="579389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46,47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9" name="Right Arrow 168"/>
          <p:cNvSpPr/>
          <p:nvPr/>
        </p:nvSpPr>
        <p:spPr>
          <a:xfrm>
            <a:off x="8620038" y="3963509"/>
            <a:ext cx="516532" cy="45830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1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3-page Buffer Version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520861" y="1597306"/>
                <a:ext cx="7701757" cy="429483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Assume for simplicity that </a:t>
                </a:r>
                <a:r>
                  <a:rPr lang="en-US" dirty="0"/>
                  <a:t>w</a:t>
                </a:r>
                <a:r>
                  <a:rPr lang="en-US" dirty="0" smtClean="0"/>
                  <a:t>e split an N-page file into N single-page </a:t>
                </a:r>
                <a:r>
                  <a:rPr lang="en-US" b="1" i="1" dirty="0" smtClean="0"/>
                  <a:t>runs </a:t>
                </a:r>
                <a:r>
                  <a:rPr lang="en-US" dirty="0" smtClean="0"/>
                  <a:t>and sort these; then: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First pass: Merge </a:t>
                </a:r>
                <a:r>
                  <a:rPr lang="en-US" b="1" dirty="0" smtClean="0"/>
                  <a:t>N/2 </a:t>
                </a:r>
                <a:r>
                  <a:rPr lang="en-US" b="1" i="1" dirty="0" smtClean="0"/>
                  <a:t>pairs </a:t>
                </a:r>
                <a:r>
                  <a:rPr lang="en-US" b="1" dirty="0" smtClean="0"/>
                  <a:t>of runs </a:t>
                </a:r>
                <a:r>
                  <a:rPr lang="en-US" dirty="0" smtClean="0"/>
                  <a:t>each</a:t>
                </a:r>
                <a:r>
                  <a:rPr lang="en-US" b="1" dirty="0" smtClean="0"/>
                  <a:t> </a:t>
                </a:r>
                <a:r>
                  <a:rPr lang="en-US" dirty="0" smtClean="0"/>
                  <a:t>of length </a:t>
                </a:r>
                <a:r>
                  <a:rPr lang="en-US" b="1" dirty="0" smtClean="0"/>
                  <a:t>1 page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Second pass: Merge </a:t>
                </a:r>
                <a:r>
                  <a:rPr lang="en-US" b="1" dirty="0" smtClean="0"/>
                  <a:t>N/4 </a:t>
                </a:r>
                <a:r>
                  <a:rPr lang="en-US" b="1" i="1" dirty="0" smtClean="0"/>
                  <a:t>pairs </a:t>
                </a:r>
                <a:r>
                  <a:rPr lang="en-US" b="1" dirty="0" smtClean="0"/>
                  <a:t>of runs </a:t>
                </a:r>
                <a:r>
                  <a:rPr lang="en-US" dirty="0" smtClean="0"/>
                  <a:t>each of length </a:t>
                </a:r>
                <a:r>
                  <a:rPr lang="en-US" b="1" dirty="0" smtClean="0"/>
                  <a:t>2 pages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In general, for </a:t>
                </a:r>
                <a:r>
                  <a:rPr lang="en-US" b="1" dirty="0" smtClean="0"/>
                  <a:t>N</a:t>
                </a:r>
                <a:r>
                  <a:rPr lang="en-US" dirty="0" smtClean="0"/>
                  <a:t> pages, we do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b="1" i="1">
                            <a:latin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1" i="1">
                                <a:latin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1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charset="0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𝑵</m:t>
                            </m:r>
                          </m:e>
                        </m:func>
                      </m:e>
                    </m:d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passes</a:t>
                </a:r>
              </a:p>
              <a:p>
                <a:pPr lvl="1"/>
                <a:r>
                  <a:rPr lang="en-US" dirty="0" smtClean="0"/>
                  <a:t>+1 for the initial split &amp; sort</a:t>
                </a:r>
              </a:p>
              <a:p>
                <a:endParaRPr lang="en-US" dirty="0"/>
              </a:p>
              <a:p>
                <a:r>
                  <a:rPr lang="en-US" dirty="0" smtClean="0"/>
                  <a:t>Each pass involves reading in &amp; writing out all the pages = </a:t>
                </a:r>
                <a:r>
                  <a:rPr lang="en-US" b="1" i="1" dirty="0" smtClean="0"/>
                  <a:t>2N IO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0861" y="1597306"/>
                <a:ext cx="7701757" cy="4294838"/>
              </a:xfrm>
              <a:blipFill rotWithShape="0">
                <a:blip r:embed="rId2"/>
                <a:stretch>
                  <a:fillRect l="-1187" t="-3262" b="-2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8381820" y="1825625"/>
            <a:ext cx="2046530" cy="2632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137686" y="1252260"/>
            <a:ext cx="2534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+mj-lt"/>
              </a:rPr>
              <a:t>Unsorted input file</a:t>
            </a:r>
            <a:endParaRPr lang="en-US" sz="2400">
              <a:latin typeface="+mj-lt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8381820" y="2223788"/>
            <a:ext cx="3390368" cy="1002709"/>
            <a:chOff x="8381820" y="2223788"/>
            <a:chExt cx="3390368" cy="1002709"/>
          </a:xfrm>
        </p:grpSpPr>
        <p:sp>
          <p:nvSpPr>
            <p:cNvPr id="11" name="Rounded Rectangle 10"/>
            <p:cNvSpPr/>
            <p:nvPr/>
          </p:nvSpPr>
          <p:spPr>
            <a:xfrm>
              <a:off x="8381820" y="296327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926272" y="296327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470724" y="296327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015176" y="296327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own Arrow 6"/>
            <p:cNvSpPr/>
            <p:nvPr/>
          </p:nvSpPr>
          <p:spPr>
            <a:xfrm>
              <a:off x="9185881" y="2223788"/>
              <a:ext cx="397869" cy="51941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221763" y="2255118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381818" y="3200124"/>
            <a:ext cx="3390370" cy="711438"/>
            <a:chOff x="8381818" y="3200124"/>
            <a:chExt cx="3390370" cy="711438"/>
          </a:xfrm>
        </p:grpSpPr>
        <p:sp>
          <p:nvSpPr>
            <p:cNvPr id="17" name="Rounded Rectangle 16"/>
            <p:cNvSpPr/>
            <p:nvPr/>
          </p:nvSpPr>
          <p:spPr>
            <a:xfrm>
              <a:off x="8381818" y="364034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9470722" y="364833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11" idx="2"/>
              <a:endCxn id="17" idx="0"/>
            </p:cNvCxnSpPr>
            <p:nvPr/>
          </p:nvCxnSpPr>
          <p:spPr>
            <a:xfrm>
              <a:off x="8588407" y="322649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2" idx="2"/>
              <a:endCxn id="17" idx="0"/>
            </p:cNvCxnSpPr>
            <p:nvPr/>
          </p:nvCxnSpPr>
          <p:spPr>
            <a:xfrm flipH="1">
              <a:off x="8860632" y="322649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3" idx="2"/>
              <a:endCxn id="18" idx="0"/>
            </p:cNvCxnSpPr>
            <p:nvPr/>
          </p:nvCxnSpPr>
          <p:spPr>
            <a:xfrm>
              <a:off x="9677311" y="322649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4" idx="2"/>
              <a:endCxn id="18" idx="0"/>
            </p:cNvCxnSpPr>
            <p:nvPr/>
          </p:nvCxnSpPr>
          <p:spPr>
            <a:xfrm flipH="1">
              <a:off x="9949536" y="322649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0779672" y="320012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381819" y="3882084"/>
            <a:ext cx="3390369" cy="1332985"/>
            <a:chOff x="8381819" y="3882084"/>
            <a:chExt cx="3390369" cy="1332985"/>
          </a:xfrm>
        </p:grpSpPr>
        <p:sp>
          <p:nvSpPr>
            <p:cNvPr id="20" name="Rounded Rectangle 19"/>
            <p:cNvSpPr/>
            <p:nvPr/>
          </p:nvSpPr>
          <p:spPr>
            <a:xfrm>
              <a:off x="8381819" y="432226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17" idx="2"/>
              <a:endCxn id="20" idx="0"/>
            </p:cNvCxnSpPr>
            <p:nvPr/>
          </p:nvCxnSpPr>
          <p:spPr>
            <a:xfrm>
              <a:off x="8860632" y="390357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8" idx="2"/>
              <a:endCxn id="20" idx="0"/>
            </p:cNvCxnSpPr>
            <p:nvPr/>
          </p:nvCxnSpPr>
          <p:spPr>
            <a:xfrm flipH="1">
              <a:off x="9405084" y="391156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10779672" y="38820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919707" y="4753404"/>
              <a:ext cx="11020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Sorted!</a:t>
              </a:r>
              <a:endParaRPr lang="en-US" sz="2400" dirty="0"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220405" y="6003844"/>
                <a:ext cx="5751189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>
                    <a:latin typeface="+mj-lt"/>
                    <a:sym typeface="Wingdings"/>
                  </a:rPr>
                  <a:t> </a:t>
                </a:r>
                <a:r>
                  <a:rPr lang="en-US" sz="2800" b="1" dirty="0" smtClean="0">
                    <a:latin typeface="+mj-lt"/>
                    <a:sym typeface="Wingdings"/>
                  </a:rPr>
                  <a:t>2N*(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800" b="1" i="1">
                            <a:latin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1" i="1">
                                <a:latin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800" b="1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latin typeface="Cambria Math" charset="0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sz="2800" b="1" i="1">
                                    <a:latin typeface="Cambria Math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800" b="1" i="1">
                                <a:latin typeface="Cambria Math" charset="0"/>
                              </a:rPr>
                              <m:t>𝑵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800" b="1" dirty="0">
                    <a:latin typeface="+mj-lt"/>
                  </a:rPr>
                  <a:t>+</a:t>
                </a:r>
                <a:r>
                  <a:rPr lang="en-US" sz="2800" b="1" dirty="0" smtClean="0">
                    <a:latin typeface="+mj-lt"/>
                  </a:rPr>
                  <a:t>1) </a:t>
                </a:r>
                <a:r>
                  <a:rPr lang="en-US" sz="2800" dirty="0" smtClean="0">
                    <a:latin typeface="+mj-lt"/>
                  </a:rPr>
                  <a:t>total IO cost!  </a:t>
                </a:r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405" y="6003844"/>
                <a:ext cx="5751189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7" name="Rectangle 3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8780" y="-22510"/>
              <a:ext cx="440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13  &gt;  Section 1  &gt;  External Merge Sort: Larger files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646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B+1 buffer pages to reduce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7803996" cy="44774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Goal</a:t>
            </a:r>
            <a:r>
              <a:rPr lang="en-US" dirty="0" smtClean="0"/>
              <a:t>: Reduce </a:t>
            </a:r>
            <a:r>
              <a:rPr lang="en-US" i="1" dirty="0" smtClean="0"/>
              <a:t>the number </a:t>
            </a:r>
            <a:r>
              <a:rPr lang="en-US" dirty="0" smtClean="0"/>
              <a:t>of passes.</a:t>
            </a:r>
          </a:p>
          <a:p>
            <a:pPr lvl="1"/>
            <a:r>
              <a:rPr lang="en-US" dirty="0" smtClean="0"/>
              <a:t>Suppose we have B+1 buffer pages and a file with N pages.</a:t>
            </a:r>
          </a:p>
          <a:p>
            <a:pPr lvl="1"/>
            <a:r>
              <a:rPr lang="en-US" dirty="0" smtClean="0"/>
              <a:t>Each pass still takes 2N IOs.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b="1" dirty="0" smtClean="0"/>
              <a:t>Increase length of initial runs</a:t>
            </a:r>
            <a:r>
              <a:rPr lang="en-US" dirty="0" smtClean="0"/>
              <a:t>. Sort B at a time!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rom N of length 1 to N/(B+1) runs each of length B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b="1" dirty="0" smtClean="0"/>
              <a:t>Perform a B way merge.</a:t>
            </a:r>
          </a:p>
          <a:p>
            <a:pPr lvl="1"/>
            <a:r>
              <a:rPr lang="en-US" dirty="0" smtClean="0"/>
              <a:t>Given M runs each of length L, produce M/B runs of length LB.</a:t>
            </a:r>
            <a:endParaRPr lang="en-US" b="1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063154" y="2100706"/>
                <a:ext cx="2574689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charset="0"/>
                        </a:rPr>
                        <m:t>2</m:t>
                      </m:r>
                      <m:r>
                        <a:rPr lang="en-US" sz="2400" b="0" i="1" dirty="0" smtClean="0">
                          <a:latin typeface="Cambria Math" charset="0"/>
                        </a:rPr>
                        <m:t>𝑁</m:t>
                      </m:r>
                      <m:r>
                        <a:rPr lang="en-US" sz="2400" b="0" i="1" dirty="0" smtClean="0">
                          <a:latin typeface="Cambria Math" charset="0"/>
                        </a:rPr>
                        <m:t>(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 dirty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dirty="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i="1" dirty="0">
                                  <a:latin typeface="Cambria Math" charset="0"/>
                                </a:rPr>
                                <m:t>𝑁</m:t>
                              </m:r>
                            </m:e>
                          </m:func>
                        </m:e>
                      </m:d>
                      <m:r>
                        <a:rPr lang="en-US" sz="2400" b="0" i="1" dirty="0" smtClean="0">
                          <a:latin typeface="Cambria Math" charset="0"/>
                        </a:rPr>
                        <m:t>+1)</m:t>
                      </m:r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154" y="2100706"/>
                <a:ext cx="2574689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770147" y="1452068"/>
            <a:ext cx="1160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IO Cost:</a:t>
            </a:r>
            <a:endParaRPr lang="en-US" sz="2400"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65413" y="2730860"/>
            <a:ext cx="3170170" cy="1734228"/>
            <a:chOff x="8765413" y="2730860"/>
            <a:chExt cx="3170170" cy="1734228"/>
          </a:xfrm>
        </p:grpSpPr>
        <p:sp>
          <p:nvSpPr>
            <p:cNvPr id="10" name="Down Arrow 9"/>
            <p:cNvSpPr/>
            <p:nvPr/>
          </p:nvSpPr>
          <p:spPr>
            <a:xfrm>
              <a:off x="10249660" y="2730860"/>
              <a:ext cx="201676" cy="703324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8765413" y="3671409"/>
                  <a:ext cx="3170170" cy="79367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dirty="0" smtClean="0">
                            <a:latin typeface="Cambria Math" charset="0"/>
                          </a:rPr>
                          <m:t>𝑁</m:t>
                        </m:r>
                        <m:r>
                          <a:rPr lang="en-US" sz="2400" b="0" i="1" dirty="0" smtClean="0">
                            <a:latin typeface="Cambria Math" charset="0"/>
                          </a:rPr>
                          <m:t>(</m:t>
                        </m:r>
                        <m:d>
                          <m:dPr>
                            <m:begChr m:val="⌈"/>
                            <m:endChr m:val="⌉"/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i="1" dirty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latin typeface="Cambria Math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f>
                                  <m:fPr>
                                    <m:ctrlPr>
                                      <a:rPr lang="en-US" sz="2400" i="1" dirty="0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𝑵</m:t>
                                    </m:r>
                                  </m:num>
                                  <m:den>
                                    <m:r>
                                      <a:rPr lang="en-US" sz="24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  <m:r>
                          <a:rPr lang="en-US" sz="2400" b="0" i="1" dirty="0" smtClean="0">
                            <a:latin typeface="Cambria Math" charset="0"/>
                          </a:rPr>
                          <m:t>+1)</m:t>
                        </m:r>
                      </m:oMath>
                    </m:oMathPara>
                  </a14:m>
                  <a:endParaRPr lang="en-US" sz="2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5413" y="3671409"/>
                  <a:ext cx="3170170" cy="79367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8765413" y="4702313"/>
            <a:ext cx="3170170" cy="1350133"/>
            <a:chOff x="8765413" y="4702313"/>
            <a:chExt cx="3170170" cy="1350133"/>
          </a:xfrm>
        </p:grpSpPr>
        <p:sp>
          <p:nvSpPr>
            <p:cNvPr id="13" name="Down Arrow 12"/>
            <p:cNvSpPr/>
            <p:nvPr/>
          </p:nvSpPr>
          <p:spPr>
            <a:xfrm>
              <a:off x="10249660" y="4702313"/>
              <a:ext cx="201676" cy="3937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8765413" y="5258767"/>
                  <a:ext cx="3170170" cy="79367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dirty="0" smtClean="0">
                            <a:latin typeface="Cambria Math" charset="0"/>
                          </a:rPr>
                          <m:t>𝑁</m:t>
                        </m:r>
                        <m:r>
                          <a:rPr lang="en-US" sz="2400" b="0" i="1" dirty="0" smtClean="0">
                            <a:latin typeface="Cambria Math" charset="0"/>
                          </a:rPr>
                          <m:t>(</m:t>
                        </m:r>
                        <m:d>
                          <m:dPr>
                            <m:begChr m:val="⌈"/>
                            <m:endChr m:val="⌉"/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i="1" dirty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latin typeface="Cambria Math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</m:sub>
                                </m:sSub>
                              </m:fName>
                              <m:e>
                                <m:f>
                                  <m:fPr>
                                    <m:ctrlPr>
                                      <a:rPr lang="en-US" sz="2400" i="1" dirty="0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dirty="0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num>
                                  <m:den>
                                    <m:r>
                                      <a:rPr lang="en-US" sz="2400" b="0" i="1" dirty="0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  <m:r>
                                      <a:rPr lang="en-US" sz="2400" b="0" i="1" dirty="0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  <m:r>
                          <a:rPr lang="en-US" sz="2400" b="0" i="1" dirty="0" smtClean="0">
                            <a:latin typeface="Cambria Math" charset="0"/>
                          </a:rPr>
                          <m:t>+1)</m:t>
                        </m:r>
                      </m:oMath>
                    </m:oMathPara>
                  </a14:m>
                  <a:endParaRPr lang="en-US" sz="2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5413" y="5258767"/>
                  <a:ext cx="3170170" cy="79367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69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Basics of IO and buffer management.</a:t>
            </a:r>
          </a:p>
          <a:p>
            <a:pPr lvl="1"/>
            <a:r>
              <a:rPr lang="en-US" dirty="0" smtClean="0"/>
              <a:t>See notebook for more fun! (Learn about </a:t>
            </a:r>
            <a:r>
              <a:rPr lang="en-US" i="1" dirty="0" smtClean="0"/>
              <a:t>sequential flooding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introduced the IO cost model using </a:t>
            </a:r>
            <a:r>
              <a:rPr lang="en-US" b="1" dirty="0" smtClean="0"/>
              <a:t>sorting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Saw how to do merges with few IOs, </a:t>
            </a:r>
          </a:p>
          <a:p>
            <a:pPr lvl="1"/>
            <a:r>
              <a:rPr lang="en-US" dirty="0" smtClean="0"/>
              <a:t>Works better than main-memory sort algorithms. </a:t>
            </a:r>
          </a:p>
          <a:p>
            <a:pPr lvl="1"/>
            <a:endParaRPr lang="en-US" dirty="0"/>
          </a:p>
          <a:p>
            <a:r>
              <a:rPr lang="en-US" dirty="0" smtClean="0"/>
              <a:t>Described a few optimizations for sorting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333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/>
              <a:t>Number of Passes of External Sort</a:t>
            </a:r>
          </a:p>
        </p:txBody>
      </p:sp>
      <p:graphicFrame>
        <p:nvGraphicFramePr>
          <p:cNvPr id="15365" name="Object 5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1881188" y="1524000"/>
          <a:ext cx="8640762" cy="449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" name="Document" r:id="rId4" imgW="8640720" imgH="4493880" progId="Word.Document.8">
                  <p:embed/>
                </p:oleObj>
              </mc:Choice>
              <mc:Fallback>
                <p:oleObj name="Document" r:id="rId4" imgW="8640720" imgH="4493880" progId="Word.Documen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1188" y="1524000"/>
                        <a:ext cx="8640762" cy="449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473159" y="5876512"/>
            <a:ext cx="6951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Engineer’s rule of thumb: </a:t>
            </a:r>
          </a:p>
          <a:p>
            <a:pPr algn="ctr"/>
            <a:r>
              <a:rPr lang="en-US" sz="3000" i="1" dirty="0"/>
              <a:t>You sort in 3 passes</a:t>
            </a:r>
          </a:p>
        </p:txBody>
      </p:sp>
    </p:spTree>
    <p:extLst>
      <p:ext uri="{BB962C8B-B14F-4D97-AF65-F5344CB8AC3E}">
        <p14:creationId xmlns:p14="http://schemas.microsoft.com/office/powerpoint/2010/main" val="28086219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“Good” vs. “bad” schedules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2517" y="5742027"/>
            <a:ext cx="11146962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We want to develop ways of discerning “good” vs. “bad” schedules</a:t>
            </a:r>
            <a:endParaRPr lang="en-US" sz="3200" b="1" i="1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5725" y="16906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Serial Schedule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12690" y="2299162"/>
            <a:ext cx="4861978" cy="976527"/>
            <a:chOff x="542809" y="2322356"/>
            <a:chExt cx="6561865" cy="965384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4287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5327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09083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17906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18498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20895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36209" y="2299162"/>
            <a:ext cx="4861978" cy="976527"/>
            <a:chOff x="542809" y="2322356"/>
            <a:chExt cx="6561865" cy="965384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67457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818497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45912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17906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355327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320895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736209" y="4091868"/>
            <a:ext cx="4861978" cy="976527"/>
            <a:chOff x="542809" y="2322356"/>
            <a:chExt cx="6561865" cy="965384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617905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368946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645912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154735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355327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857724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sp>
        <p:nvSpPr>
          <p:cNvPr id="11" name="Right Arrow 10"/>
          <p:cNvSpPr/>
          <p:nvPr/>
        </p:nvSpPr>
        <p:spPr>
          <a:xfrm>
            <a:off x="5812971" y="2629774"/>
            <a:ext cx="718458" cy="21405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2307267">
            <a:off x="5736769" y="3535713"/>
            <a:ext cx="718458" cy="2140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48124" y="366452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  <a:latin typeface="+mj-lt"/>
              </a:rPr>
              <a:t>X</a:t>
            </a:r>
            <a:endParaRPr lang="en-US" sz="32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85270" y="1690688"/>
            <a:ext cx="2914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Interleaved Schedules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762678" y="3956907"/>
            <a:ext cx="1124219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Why?</a:t>
            </a:r>
            <a:endParaRPr lang="en-US" sz="3200" b="1" i="1" dirty="0">
              <a:latin typeface="+mj-lt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3" name="Rectangle 7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88780" y="-22510"/>
              <a:ext cx="2989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Concurrency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824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1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longer initial runs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Suppose we have B+1 buffer pages.</a:t>
            </a:r>
          </a:p>
          <a:p>
            <a:pPr lvl="1"/>
            <a:r>
              <a:rPr lang="en-US" dirty="0" smtClean="0"/>
              <a:t>Produce longer runs by “merging” as we read.</a:t>
            </a:r>
          </a:p>
          <a:p>
            <a:pPr lvl="1"/>
            <a:r>
              <a:rPr lang="en-US" dirty="0" smtClean="0"/>
              <a:t>Read B buffer pages and merge them.</a:t>
            </a:r>
          </a:p>
          <a:p>
            <a:pPr lvl="1"/>
            <a:r>
              <a:rPr lang="en-US" b="1" dirty="0" smtClean="0"/>
              <a:t>Twist: when input page is empty, read in a new page.</a:t>
            </a:r>
          </a:p>
          <a:p>
            <a:pPr lvl="1"/>
            <a:r>
              <a:rPr lang="en-US" b="1" dirty="0" smtClean="0"/>
              <a:t>Issue</a:t>
            </a:r>
            <a:r>
              <a:rPr lang="en-US" dirty="0" smtClean="0"/>
              <a:t>: Some values on new page may be smaller than already output value.</a:t>
            </a:r>
          </a:p>
          <a:p>
            <a:pPr lvl="3"/>
            <a:r>
              <a:rPr lang="en-US" dirty="0" smtClean="0"/>
              <a:t>Can’t output, these values call them </a:t>
            </a:r>
            <a:r>
              <a:rPr lang="en-US" b="1" dirty="0" smtClean="0"/>
              <a:t>frozen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Try to consolidate frozen values in pages, to free up more pages.</a:t>
            </a:r>
          </a:p>
          <a:p>
            <a:pPr lvl="2"/>
            <a:r>
              <a:rPr lang="en-US" b="1" dirty="0" smtClean="0"/>
              <a:t>Alternatively</a:t>
            </a:r>
            <a:r>
              <a:rPr lang="en-US" dirty="0" smtClean="0"/>
              <a:t>: Just use a priority queue—called tournament sort!</a:t>
            </a:r>
          </a:p>
          <a:p>
            <a:pPr lvl="2"/>
            <a:endParaRPr lang="en-US" dirty="0"/>
          </a:p>
          <a:p>
            <a:r>
              <a:rPr lang="en-US" b="1" dirty="0" smtClean="0"/>
              <a:t>How long are the runs if input file is sorted in desired order?</a:t>
            </a:r>
          </a:p>
          <a:p>
            <a:pPr lvl="1"/>
            <a:r>
              <a:rPr lang="en-US" dirty="0" smtClean="0"/>
              <a:t>Nothing is frozen!</a:t>
            </a:r>
          </a:p>
          <a:p>
            <a:r>
              <a:rPr lang="en-US" b="1" dirty="0" smtClean="0"/>
              <a:t>How long are the runs if input file is sorted in reverse order?</a:t>
            </a:r>
          </a:p>
          <a:p>
            <a:pPr lvl="1"/>
            <a:r>
              <a:rPr lang="en-US" dirty="0" smtClean="0"/>
              <a:t>All new values are frozen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6126164"/>
            <a:ext cx="100705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E</a:t>
            </a:r>
            <a:r>
              <a:rPr lang="en-US" sz="3000" b="1" dirty="0" smtClean="0"/>
              <a:t>ngineers approximation</a:t>
            </a:r>
            <a:r>
              <a:rPr lang="en-US" sz="3000" dirty="0" smtClean="0"/>
              <a:t>: Runs will have ~ 2(B+1) length.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7494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Buffering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Which IOs are sequential in sorting?</a:t>
            </a:r>
          </a:p>
          <a:p>
            <a:pPr lvl="1"/>
            <a:r>
              <a:rPr lang="en-US" dirty="0" smtClean="0"/>
              <a:t>Initial runs, both reading and writing are sequential writes.</a:t>
            </a:r>
          </a:p>
          <a:p>
            <a:pPr lvl="1"/>
            <a:r>
              <a:rPr lang="en-US" b="1" dirty="0" smtClean="0"/>
              <a:t>Merge phase</a:t>
            </a:r>
            <a:r>
              <a:rPr lang="en-US" dirty="0" smtClean="0"/>
              <a:t>: writing is sequential, reading is </a:t>
            </a:r>
            <a:r>
              <a:rPr lang="en-US" b="1" dirty="0" smtClean="0"/>
              <a:t>not</a:t>
            </a:r>
            <a:r>
              <a:rPr lang="en-US" dirty="0" smtClean="0"/>
              <a:t>!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Can Improve performance by using bigger buffers to “</a:t>
            </a:r>
            <a:r>
              <a:rPr lang="en-US" dirty="0" err="1" smtClean="0"/>
              <a:t>prefetch</a:t>
            </a:r>
            <a:r>
              <a:rPr lang="en-US" dirty="0" smtClean="0"/>
              <a:t>” or “double buffer” to hide reads in merge-phase.</a:t>
            </a:r>
          </a:p>
          <a:p>
            <a:pPr lvl="1"/>
            <a:r>
              <a:rPr lang="en-US" b="1" dirty="0" err="1" smtClean="0"/>
              <a:t>Prefetch</a:t>
            </a:r>
            <a:r>
              <a:rPr lang="en-US" dirty="0" smtClean="0"/>
              <a:t>: Hide latency</a:t>
            </a:r>
          </a:p>
          <a:p>
            <a:pPr lvl="1"/>
            <a:r>
              <a:rPr lang="en-US" b="1" dirty="0" smtClean="0"/>
              <a:t>Bigger Batch Sizes</a:t>
            </a:r>
            <a:r>
              <a:rPr lang="en-US" dirty="0" smtClean="0"/>
              <a:t>: Amortize expensive random reads and writes, but reduce available buffer pages.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51760" y="6126164"/>
            <a:ext cx="7388352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Surprisingly useful trick.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87208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5065</Words>
  <Application>Microsoft Macintosh PowerPoint</Application>
  <PresentationFormat>Widescreen</PresentationFormat>
  <Paragraphs>1384</Paragraphs>
  <Slides>91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0" baseType="lpstr">
      <vt:lpstr>Arial</vt:lpstr>
      <vt:lpstr>Calibri</vt:lpstr>
      <vt:lpstr>Calibri Light</vt:lpstr>
      <vt:lpstr>Cambria Math</vt:lpstr>
      <vt:lpstr>Courier</vt:lpstr>
      <vt:lpstr>Menlo</vt:lpstr>
      <vt:lpstr>Wingdings</vt:lpstr>
      <vt:lpstr>Office Theme</vt:lpstr>
      <vt:lpstr>Document</vt:lpstr>
      <vt:lpstr>Lecture 12: The IO Model &amp; External Sorting</vt:lpstr>
      <vt:lpstr>Announcements</vt:lpstr>
      <vt:lpstr>Today’s Lecture</vt:lpstr>
      <vt:lpstr>1. Conflict Serializability &amp; Deadlock</vt:lpstr>
      <vt:lpstr>What you will learn about in this section</vt:lpstr>
      <vt:lpstr>Recall: Concurrency as Interleaving TXNs</vt:lpstr>
      <vt:lpstr>Recall: Why Interleave TXNs?</vt:lpstr>
      <vt:lpstr>Recall: Must Preserve Consistency &amp; Isolation</vt:lpstr>
      <vt:lpstr>Recall: “Good” vs. “bad” schedules</vt:lpstr>
      <vt:lpstr>Ways of Defining “Good” vs. “Bad” Schedules</vt:lpstr>
      <vt:lpstr>Conflicts</vt:lpstr>
      <vt:lpstr>Conflicts</vt:lpstr>
      <vt:lpstr>Conflict Serializability</vt:lpstr>
      <vt:lpstr>Recall: “Good” vs. “bad” schedules</vt:lpstr>
      <vt:lpstr>Note: Conflicts vs. Anomalies</vt:lpstr>
      <vt:lpstr>The Conflict Graph</vt:lpstr>
      <vt:lpstr>PowerPoint Presentation</vt:lpstr>
      <vt:lpstr>PowerPoint Presentation</vt:lpstr>
      <vt:lpstr>Let’s unpack this notion of acyclic conflict graphs…</vt:lpstr>
      <vt:lpstr>DAGs &amp; Topological Orderings</vt:lpstr>
      <vt:lpstr>DAGs &amp; Topological Orderings</vt:lpstr>
      <vt:lpstr>DAGs &amp; Topological Orderings</vt:lpstr>
      <vt:lpstr>Connection to conflict serializability</vt:lpstr>
      <vt:lpstr>Strict Two-Phase Locking</vt:lpstr>
      <vt:lpstr>Strict Two-phase Locking (Strict 2PL) Protocol:</vt:lpstr>
      <vt:lpstr>Picture of 2-Phase Locking (2PL)</vt:lpstr>
      <vt:lpstr>Strict 2PL</vt:lpstr>
      <vt:lpstr>Strict 2PL</vt:lpstr>
      <vt:lpstr>Deadlock Detection: Example</vt:lpstr>
      <vt:lpstr>Deadlock Detection: Example</vt:lpstr>
      <vt:lpstr>Deadlock Detection: Example</vt:lpstr>
      <vt:lpstr>Deadlock Detection: Example</vt:lpstr>
      <vt:lpstr>The problem? Deadlock!??!</vt:lpstr>
      <vt:lpstr>Deadlocks</vt:lpstr>
      <vt:lpstr>Deadlock Detection</vt:lpstr>
      <vt:lpstr>Summary</vt:lpstr>
      <vt:lpstr>PowerPoint Presentation</vt:lpstr>
      <vt:lpstr>2. The Buffer</vt:lpstr>
      <vt:lpstr>Transition to Mechanisms</vt:lpstr>
      <vt:lpstr>What you will learn about in this section</vt:lpstr>
      <vt:lpstr>High-level: Disk vs. Main Memory</vt:lpstr>
      <vt:lpstr>The Buffer</vt:lpstr>
      <vt:lpstr>The (Simplified) Buffer</vt:lpstr>
      <vt:lpstr>The (Simplified) Buffer</vt:lpstr>
      <vt:lpstr>The (Simplified) Buffer</vt:lpstr>
      <vt:lpstr>The (Simplified) Buffer</vt:lpstr>
      <vt:lpstr>Managing Disk: The DBMS Buffer</vt:lpstr>
      <vt:lpstr>The Buffer Manager</vt:lpstr>
      <vt:lpstr>A Simplified Filesystem Model</vt:lpstr>
      <vt:lpstr>2. External Merge &amp; Sort</vt:lpstr>
      <vt:lpstr>What you will learn about in this section</vt:lpstr>
      <vt:lpstr>External Merge</vt:lpstr>
      <vt:lpstr>Challenge: Merging Big Files with Small Memory</vt:lpstr>
      <vt:lpstr>External Merge Algorithm</vt:lpstr>
      <vt:lpstr>Key (Simple) Idea</vt:lpstr>
      <vt:lpstr>External Merge Algorithm</vt:lpstr>
      <vt:lpstr>External Merge Algorithm</vt:lpstr>
      <vt:lpstr>External Merge Algorithm</vt:lpstr>
      <vt:lpstr>External Merge Algorithm</vt:lpstr>
      <vt:lpstr>External Merge Algorithm</vt:lpstr>
      <vt:lpstr>External Merge Algorithm</vt:lpstr>
      <vt:lpstr>External Merge Algorithm</vt:lpstr>
      <vt:lpstr>External Merge Algorithm</vt:lpstr>
      <vt:lpstr>External Merge Algorithm</vt:lpstr>
      <vt:lpstr>External Merge Algorithm</vt:lpstr>
      <vt:lpstr>We can merge lists of arbitrary  length with only 3 buffer pages.</vt:lpstr>
      <vt:lpstr>External (Merge) Sort</vt:lpstr>
      <vt:lpstr>Why are Sort Algorithms Important?</vt:lpstr>
      <vt:lpstr>More reasons to sort…</vt:lpstr>
      <vt:lpstr>Do people care?</vt:lpstr>
      <vt:lpstr>Simplified External Sorts.</vt:lpstr>
      <vt:lpstr>So how do we sort big files?</vt:lpstr>
      <vt:lpstr>External Merge Sort Algorithm</vt:lpstr>
      <vt:lpstr>External Merge Sort Algorithm</vt:lpstr>
      <vt:lpstr>External Merge Sort Algorithm</vt:lpstr>
      <vt:lpstr>External Merge Sort Algorithm</vt:lpstr>
      <vt:lpstr>External Merge Sort Algorithm</vt:lpstr>
      <vt:lpstr>External Merge Sort Algorithm</vt:lpstr>
      <vt:lpstr>Calculating IO Cost</vt:lpstr>
      <vt:lpstr>Running External Merge Sort on Larger Files</vt:lpstr>
      <vt:lpstr>Running External Merge Sort on Larger Files</vt:lpstr>
      <vt:lpstr>Running External Merge Sort on Larger Files</vt:lpstr>
      <vt:lpstr>Running External Merge Sort on Larger Files</vt:lpstr>
      <vt:lpstr>Running External Merge Sort on Larger Files</vt:lpstr>
      <vt:lpstr>Running External Merge Sort on Larger Files</vt:lpstr>
      <vt:lpstr>Simplified 3-page Buffer Version</vt:lpstr>
      <vt:lpstr>Using B+1 buffer pages to reduce passes</vt:lpstr>
      <vt:lpstr>Summary</vt:lpstr>
      <vt:lpstr>Number of Passes of External Sort</vt:lpstr>
      <vt:lpstr>Even longer initial runs</vt:lpstr>
      <vt:lpstr>Double Buffering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Ratner</dc:creator>
  <cp:lastModifiedBy>Alex Ratner</cp:lastModifiedBy>
  <cp:revision>102</cp:revision>
  <dcterms:created xsi:type="dcterms:W3CDTF">2015-10-28T04:19:25Z</dcterms:created>
  <dcterms:modified xsi:type="dcterms:W3CDTF">2015-11-11T16:54:34Z</dcterms:modified>
</cp:coreProperties>
</file>